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96" r:id="rId2"/>
  </p:sldMasterIdLst>
  <p:notesMasterIdLst>
    <p:notesMasterId r:id="rId32"/>
  </p:notesMasterIdLst>
  <p:sldIdLst>
    <p:sldId id="264" r:id="rId3"/>
    <p:sldId id="266" r:id="rId4"/>
    <p:sldId id="289" r:id="rId5"/>
    <p:sldId id="288" r:id="rId6"/>
    <p:sldId id="1942" r:id="rId7"/>
    <p:sldId id="265" r:id="rId8"/>
    <p:sldId id="1019" r:id="rId9"/>
    <p:sldId id="278" r:id="rId10"/>
    <p:sldId id="267" r:id="rId11"/>
    <p:sldId id="284" r:id="rId12"/>
    <p:sldId id="261" r:id="rId13"/>
    <p:sldId id="285" r:id="rId14"/>
    <p:sldId id="287" r:id="rId15"/>
    <p:sldId id="276" r:id="rId16"/>
    <p:sldId id="286" r:id="rId17"/>
    <p:sldId id="268" r:id="rId18"/>
    <p:sldId id="281" r:id="rId19"/>
    <p:sldId id="273" r:id="rId20"/>
    <p:sldId id="274" r:id="rId21"/>
    <p:sldId id="275" r:id="rId22"/>
    <p:sldId id="277" r:id="rId23"/>
    <p:sldId id="290" r:id="rId24"/>
    <p:sldId id="1017" r:id="rId25"/>
    <p:sldId id="1014" r:id="rId26"/>
    <p:sldId id="1015" r:id="rId27"/>
    <p:sldId id="292" r:id="rId28"/>
    <p:sldId id="291" r:id="rId29"/>
    <p:sldId id="1016" r:id="rId30"/>
    <p:sldId id="39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CD9"/>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94830"/>
  </p:normalViewPr>
  <p:slideViewPr>
    <p:cSldViewPr snapToGrid="0" snapToObjects="1">
      <p:cViewPr varScale="1">
        <p:scale>
          <a:sx n="121" d="100"/>
          <a:sy n="121" d="100"/>
        </p:scale>
        <p:origin x="2056" y="17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C89B6-0167-0549-A9D3-815C20C90D38}" type="datetimeFigureOut">
              <a:rPr lang="en-US" smtClean="0"/>
              <a:t>4/30/24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193067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197444198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energy.gov/downloads/doe-public-access-plan"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0"/>
            <a:ext cx="5674179" cy="542787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4/30/24</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userDrawn="1">
          <p15:clr>
            <a:srgbClr val="FBAE40"/>
          </p15:clr>
        </p15:guide>
        <p15:guide id="4" pos="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NM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4/30/24</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CA Section Title White">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alphaModFix amt="36000"/>
            <a:extLst>
              <a:ext uri="{28A0092B-C50C-407E-A947-70E740481C1C}">
                <a14:useLocalDpi xmlns:a14="http://schemas.microsoft.com/office/drawing/2010/main"/>
              </a:ext>
            </a:extLst>
          </a:blip>
          <a:srcRect/>
          <a:stretch/>
        </p:blipFill>
        <p:spPr>
          <a:xfrm>
            <a:off x="0" y="-1"/>
            <a:ext cx="9144000" cy="4957019"/>
          </a:xfrm>
          <a:prstGeom prst="rect">
            <a:avLst/>
          </a:prstGeom>
        </p:spPr>
      </p:pic>
      <p:sp>
        <p:nvSpPr>
          <p:cNvPr id="10" name="Rectangle 9"/>
          <p:cNvSpPr/>
          <p:nvPr/>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56630" cy="365125"/>
          </a:xfrm>
        </p:spPr>
        <p:txBody>
          <a:bodyPr/>
          <a:lstStyle>
            <a:lvl1pPr>
              <a:defRPr>
                <a:solidFill>
                  <a:schemeClr val="tx1"/>
                </a:solidFill>
              </a:defRPr>
            </a:lvl1pPr>
          </a:lstStyle>
          <a:p>
            <a:fld id="{E30A8737-9ED8-534E-AB64-824F3EF1F57B}" type="datetime1">
              <a:rPr lang="en-US" smtClean="0"/>
              <a:t>4/30/24</a:t>
            </a:fld>
            <a:endParaRPr lang="en-US" dirty="0"/>
          </a:p>
        </p:txBody>
      </p:sp>
      <p:sp>
        <p:nvSpPr>
          <p:cNvPr id="5" name="Footer Placeholder 4"/>
          <p:cNvSpPr>
            <a:spLocks noGrp="1"/>
          </p:cNvSpPr>
          <p:nvPr>
            <p:ph type="ftr" sz="quarter" idx="11"/>
          </p:nvPr>
        </p:nvSpPr>
        <p:spPr>
          <a:xfrm>
            <a:off x="3029220"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486561" y="6459791"/>
            <a:ext cx="417765"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3098015" cy="4957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and Content White">
    <p:spTree>
      <p:nvGrpSpPr>
        <p:cNvPr id="1" name=""/>
        <p:cNvGrpSpPr/>
        <p:nvPr/>
      </p:nvGrpSpPr>
      <p:grpSpPr>
        <a:xfrm>
          <a:off x="0" y="0"/>
          <a:ext cx="0" cy="0"/>
          <a:chOff x="0" y="0"/>
          <a:chExt cx="0" cy="0"/>
        </a:xfrm>
      </p:grpSpPr>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4/30/24</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615987" y="1441700"/>
            <a:ext cx="75438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4" name="Rectangle 13"/>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Only White">
    <p:spTree>
      <p:nvGrpSpPr>
        <p:cNvPr id="1" name=""/>
        <p:cNvGrpSpPr/>
        <p:nvPr/>
      </p:nvGrpSpPr>
      <p:grpSpPr>
        <a:xfrm>
          <a:off x="0" y="0"/>
          <a:ext cx="0" cy="0"/>
          <a:chOff x="0" y="0"/>
          <a:chExt cx="0" cy="0"/>
        </a:xfrm>
      </p:grpSpPr>
      <p:sp>
        <p:nvSpPr>
          <p:cNvPr id="17" name="Rectangle 16"/>
          <p:cNvSpPr/>
          <p:nvPr/>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615987" y="223728"/>
            <a:ext cx="75438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00D275FE-4322-F945-984E-F69B89073389}" type="datetime1">
              <a:rPr lang="en-US" smtClean="0"/>
              <a:t>4/30/24</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19" name="Rectangle 18"/>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ustom Layout White">
    <p:spTree>
      <p:nvGrpSpPr>
        <p:cNvPr id="1" name=""/>
        <p:cNvGrpSpPr/>
        <p:nvPr/>
      </p:nvGrpSpPr>
      <p:grpSpPr>
        <a:xfrm>
          <a:off x="0" y="0"/>
          <a:ext cx="0" cy="0"/>
          <a:chOff x="0" y="0"/>
          <a:chExt cx="0" cy="0"/>
        </a:xfrm>
      </p:grpSpPr>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4/30/24</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3" y="445606"/>
            <a:ext cx="438753"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pic>
        <p:nvPicPr>
          <p:cNvPr id="13" name="Picture 12"/>
          <p:cNvPicPr>
            <a:picLocks/>
          </p:cNvPicPr>
          <p:nvPr/>
        </p:nvPicPr>
        <p:blipFill rotWithShape="1">
          <a:blip r:embed="rId2"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Rectangle 8"/>
          <p:cNvSpPr/>
          <p:nvPr userDrawn="1"/>
        </p:nvSpPr>
        <p:spPr>
          <a:xfrm rot="5400000">
            <a:off x="168575"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Rectangle 15"/>
          <p:cNvSpPr/>
          <p:nvPr userDrawn="1"/>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2950" y="1575115"/>
            <a:ext cx="4624388" cy="1317382"/>
          </a:xfrm>
        </p:spPr>
        <p:txBody>
          <a:bodyPr anchor="b">
            <a:normAutofit/>
          </a:bodyPr>
          <a:lstStyle>
            <a:lvl1pPr algn="l">
              <a:defRPr sz="27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742950" y="3719997"/>
            <a:ext cx="3932360" cy="667120"/>
          </a:xfrm>
          <a:prstGeom prst="rect">
            <a:avLst/>
          </a:prstGeom>
        </p:spPr>
        <p:txBody>
          <a:bodyPr anchor="ctr">
            <a:noAutofit/>
          </a:bodyPr>
          <a:lstStyle>
            <a:lvl1pPr marL="0" indent="0" algn="l">
              <a:buNone/>
              <a:defRPr sz="1200" b="0" spc="0">
                <a:solidFill>
                  <a:schemeClr val="tx2">
                    <a:lumMod val="40000"/>
                    <a:lumOff val="60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742950" y="3015778"/>
            <a:ext cx="4624388" cy="378587"/>
          </a:xfrm>
          <a:prstGeom prst="rect">
            <a:avLst/>
          </a:prstGeom>
        </p:spPr>
        <p:txBody>
          <a:bodyPr>
            <a:normAutofit/>
          </a:bodyPr>
          <a:lstStyle>
            <a:lvl1pPr marL="0" indent="0">
              <a:buNone/>
              <a:defRPr sz="15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1941502" y="6297000"/>
            <a:ext cx="1371600" cy="136525"/>
          </a:xfrm>
          <a:prstGeom prst="rect">
            <a:avLst/>
          </a:prstGeom>
        </p:spPr>
        <p:txBody>
          <a:bodyPr lIns="0" tIns="0" rIns="0" bIns="0">
            <a:normAutofit/>
          </a:bodyPr>
          <a:lstStyle>
            <a:lvl1pPr marL="0" indent="0" algn="ctr">
              <a:buNone/>
              <a:defRPr sz="6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742950" y="4509920"/>
            <a:ext cx="3223045" cy="667120"/>
          </a:xfrm>
          <a:prstGeom prst="rect">
            <a:avLst/>
          </a:prstGeom>
        </p:spPr>
        <p:txBody>
          <a:bodyPr lIns="0" tIns="0" rIns="0" bIns="0"/>
          <a:lstStyle>
            <a:lvl1pPr>
              <a:buFontTx/>
              <a:buNone/>
              <a:defRPr sz="10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724680" y="479999"/>
            <a:ext cx="95358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684524" y="1056087"/>
            <a:ext cx="3141822" cy="253916"/>
          </a:xfrm>
          <a:prstGeom prst="rect">
            <a:avLst/>
          </a:prstGeom>
          <a:noFill/>
        </p:spPr>
        <p:txBody>
          <a:bodyPr wrap="none" rtlCol="0">
            <a:spAutoFit/>
          </a:bodyPr>
          <a:lstStyle/>
          <a:p>
            <a:r>
              <a:rPr lang="en-US" sz="1050" spc="113"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3487542" y="5465550"/>
            <a:ext cx="5618311" cy="594971"/>
          </a:xfrm>
          <a:prstGeom prst="rect">
            <a:avLst/>
          </a:prstGeom>
          <a:noFill/>
        </p:spPr>
        <p:txBody>
          <a:bodyPr wrap="square" rtlCol="0">
            <a:spAutoFit/>
          </a:bodyPr>
          <a:lstStyle/>
          <a:p>
            <a:pPr algn="just">
              <a:lnSpc>
                <a:spcPct val="110000"/>
              </a:lnSpc>
            </a:pPr>
            <a:r>
              <a:rPr lang="en-US" sz="6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6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600" b="0" i="1" u="none" strike="noStrike" dirty="0">
                <a:solidFill>
                  <a:srgbClr val="000000"/>
                </a:solidFill>
                <a:effectLst/>
                <a:latin typeface="Calibri" panose="020F0502020204030204" pitchFamily="34" charset="0"/>
              </a:rPr>
              <a:t>.</a:t>
            </a:r>
            <a:endParaRPr lang="en-US" sz="6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24362" y="6362721"/>
            <a:ext cx="491204"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89056" y="6609588"/>
            <a:ext cx="347394" cy="134533"/>
          </a:xfrm>
          <a:prstGeom prst="rect">
            <a:avLst/>
          </a:prstGeom>
        </p:spPr>
      </p:pic>
    </p:spTree>
    <p:extLst>
      <p:ext uri="{BB962C8B-B14F-4D97-AF65-F5344CB8AC3E}">
        <p14:creationId xmlns:p14="http://schemas.microsoft.com/office/powerpoint/2010/main" val="90794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66317" y="2066192"/>
            <a:ext cx="2901462" cy="2795954"/>
          </a:xfrm>
        </p:spPr>
        <p:txBody>
          <a:bodyPr anchor="ctr">
            <a:normAutofit/>
          </a:bodyPr>
          <a:lstStyle>
            <a:lvl1pPr algn="ctr">
              <a:defRPr sz="3000">
                <a:solidFill>
                  <a:schemeClr val="bg1"/>
                </a:solidFill>
              </a:defRPr>
            </a:lvl1pPr>
          </a:lstStyle>
          <a:p>
            <a:r>
              <a:rPr lang="en-US" dirty="0"/>
              <a:t>CLICK TO ADD TITLE</a:t>
            </a:r>
          </a:p>
        </p:txBody>
      </p:sp>
    </p:spTree>
    <p:extLst>
      <p:ext uri="{BB962C8B-B14F-4D97-AF65-F5344CB8AC3E}">
        <p14:creationId xmlns:p14="http://schemas.microsoft.com/office/powerpoint/2010/main" val="70857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8989" y="2919047"/>
            <a:ext cx="3448783" cy="1767254"/>
          </a:xfrm>
        </p:spPr>
        <p:txBody>
          <a:bodyPr anchor="ctr">
            <a:normAutofit/>
          </a:bodyPr>
          <a:lstStyle>
            <a:lvl1pPr algn="l">
              <a:defRPr sz="2700">
                <a:solidFill>
                  <a:schemeClr val="bg1"/>
                </a:solidFill>
              </a:defRPr>
            </a:lvl1pPr>
          </a:lstStyle>
          <a:p>
            <a:r>
              <a:rPr lang="en-US" dirty="0"/>
              <a:t>CLICK TO ADD TITLE</a:t>
            </a:r>
          </a:p>
        </p:txBody>
      </p:sp>
    </p:spTree>
    <p:extLst>
      <p:ext uri="{BB962C8B-B14F-4D97-AF65-F5344CB8AC3E}">
        <p14:creationId xmlns:p14="http://schemas.microsoft.com/office/powerpoint/2010/main" val="368893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485775" y="1409700"/>
            <a:ext cx="828675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47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485775" y="1409701"/>
            <a:ext cx="3909309"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4748916" y="1409700"/>
            <a:ext cx="4023609"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8776921" y="6471388"/>
            <a:ext cx="367079" cy="365125"/>
          </a:xfrm>
          <a:prstGeom prst="rect">
            <a:avLst/>
          </a:prstGeom>
        </p:spPr>
        <p:txBody>
          <a:bodyPr vert="horz" lIns="0" tIns="0" rIns="0" bIns="0" rtlCol="0" anchor="ctr"/>
          <a:lstStyle>
            <a:lvl1pPr algn="ctr">
              <a:defRPr sz="105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81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 Title Slide">
    <p:spTree>
      <p:nvGrpSpPr>
        <p:cNvPr id="1" name=""/>
        <p:cNvGrpSpPr/>
        <p:nvPr/>
      </p:nvGrpSpPr>
      <p:grpSpPr>
        <a:xfrm>
          <a:off x="0" y="0"/>
          <a:ext cx="0" cy="0"/>
          <a:chOff x="0" y="0"/>
          <a:chExt cx="0" cy="0"/>
        </a:xfrm>
      </p:grpSpPr>
      <p:sp>
        <p:nvSpPr>
          <p:cNvPr id="24" name="Rectangle 23"/>
          <p:cNvSpPr/>
          <p:nvPr userDrawn="1"/>
        </p:nvSpPr>
        <p:spPr>
          <a:xfrm>
            <a:off x="1"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p:cNvPicPr>
            <a:picLocks noChangeAspect="1"/>
          </p:cNvPicPr>
          <p:nvPr userDrawn="1"/>
        </p:nvPicPr>
        <p:blipFill rotWithShape="1">
          <a:blip r:embed="rId2" cstate="email">
            <a:alphaModFix amt="38000"/>
            <a:extLst>
              <a:ext uri="{28A0092B-C50C-407E-A947-70E740481C1C}">
                <a14:useLocalDpi xmlns:a14="http://schemas.microsoft.com/office/drawing/2010/main"/>
              </a:ext>
            </a:extLst>
          </a:blip>
          <a:srcRect/>
          <a:stretch/>
        </p:blipFill>
        <p:spPr>
          <a:xfrm>
            <a:off x="-1" y="-4208"/>
            <a:ext cx="5674179" cy="3433209"/>
          </a:xfrm>
          <a:prstGeom prst="rect">
            <a:avLst/>
          </a:prstGeom>
        </p:spPr>
      </p:pic>
      <p:sp>
        <p:nvSpPr>
          <p:cNvPr id="27" name="Rectangle 26"/>
          <p:cNvSpPr/>
          <p:nvPr userDrawn="1"/>
        </p:nvSpPr>
        <p:spPr>
          <a:xfrm>
            <a:off x="1" y="1228440"/>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p:nvPr userDrawn="1"/>
        </p:nvSpPr>
        <p:spPr>
          <a:xfrm>
            <a:off x="5674180" y="1"/>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29" name="Picture 2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a:xfrm>
            <a:off x="5936223" y="432263"/>
            <a:ext cx="1455318" cy="562054"/>
          </a:xfrm>
          <a:prstGeom prst="rect">
            <a:avLst/>
          </a:prstGeom>
          <a:noFill/>
          <a:ln>
            <a:noFill/>
          </a:ln>
        </p:spPr>
      </p:pic>
      <p:sp>
        <p:nvSpPr>
          <p:cNvPr id="31" name="Rectangle 30"/>
          <p:cNvSpPr/>
          <p:nvPr userDrawn="1"/>
        </p:nvSpPr>
        <p:spPr>
          <a:xfrm>
            <a:off x="591934" y="2915631"/>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userDrawn="1"/>
        </p:nvSpPr>
        <p:spPr>
          <a:xfrm>
            <a:off x="2149358" y="2915631"/>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userDrawn="1"/>
        </p:nvSpPr>
        <p:spPr>
          <a:xfrm>
            <a:off x="3188449" y="2915631"/>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Box 34"/>
          <p:cNvSpPr txBox="1"/>
          <p:nvPr userDrawn="1"/>
        </p:nvSpPr>
        <p:spPr>
          <a:xfrm>
            <a:off x="525308" y="5271934"/>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39" name="Picture 38"/>
          <p:cNvPicPr>
            <a:picLocks/>
          </p:cNvPicPr>
          <p:nvPr userDrawn="1"/>
        </p:nvPicPr>
        <p:blipFill>
          <a:blip r:embed="rId7" cstate="email">
            <a:extLst>
              <a:ext uri="{28A0092B-C50C-407E-A947-70E740481C1C}">
                <a14:useLocalDpi xmlns:a14="http://schemas.microsoft.com/office/drawing/2010/main"/>
              </a:ext>
            </a:extLst>
          </a:blip>
          <a:stretch>
            <a:fillRect/>
          </a:stretch>
        </p:blipFill>
        <p:spPr>
          <a:xfrm>
            <a:off x="591934" y="5910132"/>
            <a:ext cx="7049838" cy="36576"/>
          </a:xfrm>
          <a:prstGeom prst="rect">
            <a:avLst/>
          </a:prstGeom>
        </p:spPr>
      </p:pic>
      <p:sp>
        <p:nvSpPr>
          <p:cNvPr id="2" name="Title 1"/>
          <p:cNvSpPr>
            <a:spLocks noGrp="1"/>
          </p:cNvSpPr>
          <p:nvPr>
            <p:ph type="ctrTitle" hasCustomPrompt="1"/>
          </p:nvPr>
        </p:nvSpPr>
        <p:spPr>
          <a:xfrm>
            <a:off x="515761" y="1228440"/>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14" name="Rectangle 13"/>
          <p:cNvSpPr/>
          <p:nvPr/>
        </p:nvSpPr>
        <p:spPr>
          <a:xfrm>
            <a:off x="1" y="1228440"/>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hasCustomPrompt="1"/>
          </p:nvPr>
        </p:nvSpPr>
        <p:spPr>
          <a:xfrm>
            <a:off x="525309" y="5559098"/>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5" name="Footer Placeholder 4"/>
          <p:cNvSpPr>
            <a:spLocks noGrp="1"/>
          </p:cNvSpPr>
          <p:nvPr>
            <p:ph type="ftr" sz="quarter" idx="11"/>
          </p:nvPr>
        </p:nvSpPr>
        <p:spPr>
          <a:xfrm>
            <a:off x="5674180" y="6488668"/>
            <a:ext cx="1967594" cy="365125"/>
          </a:xfrm>
        </p:spPr>
        <p:txBody>
          <a:bodyPr/>
          <a:lstStyle/>
          <a:p>
            <a:endParaRPr lang="en-US" dirty="0"/>
          </a:p>
        </p:txBody>
      </p:sp>
      <p:pic>
        <p:nvPicPr>
          <p:cNvPr id="43" name="Picture 42"/>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1932" y="5885658"/>
            <a:ext cx="461762" cy="134373"/>
          </a:xfrm>
          <a:prstGeom prst="rect">
            <a:avLst/>
          </a:prstGeom>
          <a:noFill/>
          <a:ln>
            <a:noFill/>
          </a:ln>
        </p:spPr>
      </p:pic>
      <p:pic>
        <p:nvPicPr>
          <p:cNvPr id="44" name="Picture 4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872133"/>
            <a:ext cx="582240" cy="146706"/>
          </a:xfrm>
          <a:prstGeom prst="rect">
            <a:avLst/>
          </a:prstGeom>
          <a:noFill/>
          <a:ln>
            <a:noFill/>
          </a:ln>
        </p:spPr>
      </p:pic>
      <p:sp>
        <p:nvSpPr>
          <p:cNvPr id="4" name="Date Placeholder 3"/>
          <p:cNvSpPr>
            <a:spLocks noGrp="1"/>
          </p:cNvSpPr>
          <p:nvPr>
            <p:ph type="dt" sz="half" idx="10"/>
          </p:nvPr>
        </p:nvSpPr>
        <p:spPr>
          <a:xfrm>
            <a:off x="48713" y="6488667"/>
            <a:ext cx="739852" cy="365125"/>
          </a:xfrm>
        </p:spPr>
        <p:txBody>
          <a:bodyPr/>
          <a:lstStyle/>
          <a:p>
            <a:fld id="{BD401753-24C1-CD4E-BD1A-E1FE126B76E2}" type="datetime1">
              <a:rPr lang="en-US" smtClean="0"/>
              <a:t>4/30/24</a:t>
            </a:fld>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t>‹#›</a:t>
            </a:fld>
            <a:endParaRPr lang="en-US" dirty="0"/>
          </a:p>
        </p:txBody>
      </p:sp>
      <p:sp>
        <p:nvSpPr>
          <p:cNvPr id="23" name="Rectangle 22"/>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04">
          <p15:clr>
            <a:srgbClr val="FBAE40"/>
          </p15:clr>
        </p15:guide>
        <p15:guide id="3" orient="horz" pos="2160">
          <p15:clr>
            <a:srgbClr val="FBAE40"/>
          </p15:clr>
        </p15:guide>
        <p15:guide id="4" pos="37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8776921" y="6471388"/>
            <a:ext cx="367079" cy="365125"/>
          </a:xfrm>
          <a:prstGeom prst="rect">
            <a:avLst/>
          </a:prstGeom>
        </p:spPr>
        <p:txBody>
          <a:bodyPr vert="horz" lIns="0" tIns="0" rIns="0" bIns="0" rtlCol="0" anchor="ctr"/>
          <a:lstStyle>
            <a:lvl1pPr algn="ctr">
              <a:defRPr sz="105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26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8776921" y="6471388"/>
            <a:ext cx="367079" cy="365125"/>
          </a:xfrm>
          <a:prstGeom prst="rect">
            <a:avLst/>
          </a:prstGeom>
        </p:spPr>
        <p:txBody>
          <a:bodyPr vert="horz" lIns="0" tIns="0" rIns="0" bIns="0" rtlCol="0" anchor="ctr"/>
          <a:lstStyle>
            <a:lvl1pPr algn="ctr">
              <a:defRPr sz="105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273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NM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4/30/24</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A Section Title">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p:nvPicPr>
        <p:blipFill rotWithShape="1">
          <a:blip r:embed="rId2" cstate="email">
            <a:alphaModFix amt="47000"/>
            <a:extLst>
              <a:ext uri="{28A0092B-C50C-407E-A947-70E740481C1C}">
                <a14:useLocalDpi xmlns:a14="http://schemas.microsoft.com/office/drawing/2010/main"/>
              </a:ext>
            </a:extLst>
          </a:blip>
          <a:srcRect/>
          <a:stretch/>
        </p:blipFill>
        <p:spPr>
          <a:xfrm>
            <a:off x="0" y="-4209"/>
            <a:ext cx="9144000" cy="5345279"/>
          </a:xfrm>
          <a:prstGeom prst="rect">
            <a:avLst/>
          </a:prstGeom>
        </p:spPr>
      </p:pic>
      <p:sp>
        <p:nvSpPr>
          <p:cNvPr id="13" name="Rectangle 12"/>
          <p:cNvSpPr/>
          <p:nvPr/>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600" cap="none" spc="150" baseline="0">
                <a:solidFill>
                  <a:schemeClr val="bg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706296" cy="365125"/>
          </a:xfrm>
        </p:spPr>
        <p:txBody>
          <a:bodyPr/>
          <a:lstStyle/>
          <a:p>
            <a:fld id="{E30A8737-9ED8-534E-AB64-824F3EF1F57B}" type="datetime1">
              <a:rPr lang="en-US" smtClean="0"/>
              <a:t>4/30/24</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smtClean="0"/>
              <a:pPr/>
              <a:t>‹#›</a:t>
            </a:fld>
            <a:endParaRPr lang="en-US" dirty="0"/>
          </a:p>
        </p:txBody>
      </p:sp>
      <p:sp>
        <p:nvSpPr>
          <p:cNvPr id="14" name="Rectangle 13"/>
          <p:cNvSpPr/>
          <p:nvPr/>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BE40A0-BA3A-E44B-A6F9-7A1F916D77D1}" type="datetime1">
              <a:rPr lang="en-US" smtClean="0"/>
              <a:t>4/30/24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4/30/24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4/30/24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NM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4000"/>
            <a:extLst>
              <a:ext uri="{28A0092B-C50C-407E-A947-70E740481C1C}">
                <a14:useLocalDpi xmlns:a14="http://schemas.microsoft.com/office/drawing/2010/main"/>
              </a:ext>
            </a:extLst>
          </a:blip>
          <a:srcRect/>
          <a:stretch/>
        </p:blipFill>
        <p:spPr>
          <a:xfrm>
            <a:off x="5674179" y="2915624"/>
            <a:ext cx="3469822" cy="4782754"/>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4/30/24</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A Title Slide White">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1" y="1228439"/>
            <a:ext cx="9144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p:nvPicPr>
        <p:blipFill rotWithShape="1">
          <a:blip r:embed="rId2" cstate="email">
            <a:alphaModFix amt="39000"/>
            <a:extLst>
              <a:ext uri="{28A0092B-C50C-407E-A947-70E740481C1C}">
                <a14:useLocalDpi xmlns:a14="http://schemas.microsoft.com/office/drawing/2010/main"/>
              </a:ext>
            </a:extLst>
          </a:blip>
          <a:srcRect b="-666"/>
          <a:stretch/>
        </p:blipFill>
        <p:spPr>
          <a:xfrm>
            <a:off x="5674179" y="2915630"/>
            <a:ext cx="3469822" cy="2931937"/>
          </a:xfrm>
          <a:prstGeom prst="rect">
            <a:avLst/>
          </a:prstGeom>
        </p:spPr>
      </p:pic>
      <p:sp>
        <p:nvSpPr>
          <p:cNvPr id="11" name="Rectangle 10"/>
          <p:cNvSpPr/>
          <p:nvPr userDrawn="1"/>
        </p:nvSpPr>
        <p:spPr>
          <a:xfrm>
            <a:off x="5674180" y="0"/>
            <a:ext cx="1967594"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516920" y="5567486"/>
            <a:ext cx="4695998" cy="353125"/>
          </a:xfrm>
        </p:spPr>
        <p:txBody>
          <a:bodyPr lIns="91440" rIns="91440">
            <a:normAutofit/>
          </a:bodyPr>
          <a:lstStyle>
            <a:lvl1pPr marL="0" indent="0" algn="l">
              <a:buNone/>
              <a:defRPr sz="1600" cap="none" spc="150" baseline="0">
                <a:solidFill>
                  <a:schemeClr val="tx1"/>
                </a:solidFill>
                <a:latin typeface="Garamond" charset="0"/>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15" name="Date Placeholder 3"/>
          <p:cNvSpPr>
            <a:spLocks noGrp="1"/>
          </p:cNvSpPr>
          <p:nvPr>
            <p:ph type="dt" sz="half" idx="10"/>
          </p:nvPr>
        </p:nvSpPr>
        <p:spPr>
          <a:xfrm>
            <a:off x="48713" y="6459792"/>
            <a:ext cx="756630" cy="365125"/>
          </a:xfrm>
        </p:spPr>
        <p:txBody>
          <a:bodyPr/>
          <a:lstStyle>
            <a:lvl1pPr>
              <a:defRPr>
                <a:solidFill>
                  <a:schemeClr val="bg1">
                    <a:lumMod val="50000"/>
                  </a:schemeClr>
                </a:solidFill>
              </a:defRPr>
            </a:lvl1pPr>
          </a:lstStyle>
          <a:p>
            <a:fld id="{9BB4F62A-F143-0E44-AD26-04E6D9F03BB4}" type="datetime1">
              <a:rPr lang="en-US" smtClean="0"/>
              <a:t>4/30/24</a:t>
            </a:fld>
            <a:endParaRPr lang="en-US" dirty="0"/>
          </a:p>
        </p:txBody>
      </p:sp>
      <p:sp>
        <p:nvSpPr>
          <p:cNvPr id="16" name="Footer Placeholder 4"/>
          <p:cNvSpPr>
            <a:spLocks noGrp="1"/>
          </p:cNvSpPr>
          <p:nvPr>
            <p:ph type="ftr" sz="quarter" idx="11"/>
          </p:nvPr>
        </p:nvSpPr>
        <p:spPr>
          <a:xfrm>
            <a:off x="5674180" y="6459792"/>
            <a:ext cx="1967594" cy="365125"/>
          </a:xfrm>
        </p:spPr>
        <p:txBody>
          <a:bodyPr/>
          <a:lstStyle/>
          <a:p>
            <a:endParaRPr lang="en-US" dirty="0"/>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5893746" y="388060"/>
            <a:ext cx="1569767" cy="606255"/>
          </a:xfrm>
          <a:prstGeom prst="rect">
            <a:avLst/>
          </a:prstGeom>
          <a:noFill/>
          <a:ln>
            <a:noFill/>
          </a:ln>
        </p:spPr>
      </p:pic>
      <p:sp>
        <p:nvSpPr>
          <p:cNvPr id="19" name="Rectangle 18"/>
          <p:cNvSpPr/>
          <p:nvPr/>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525308" y="5336654"/>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40" name="Picture 3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591934" y="5934370"/>
            <a:ext cx="7049838" cy="36576"/>
          </a:xfrm>
          <a:prstGeom prst="rect">
            <a:avLst/>
          </a:prstGeom>
        </p:spPr>
      </p:pic>
      <p:pic>
        <p:nvPicPr>
          <p:cNvPr id="41" name="Picture 4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02728" y="5905621"/>
            <a:ext cx="447351" cy="129732"/>
          </a:xfrm>
          <a:prstGeom prst="rect">
            <a:avLst/>
          </a:prstGeom>
          <a:noFill/>
          <a:ln>
            <a:noFill/>
          </a:ln>
        </p:spPr>
      </p:pic>
      <p:pic>
        <p:nvPicPr>
          <p:cNvPr id="42" name="Picture 4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99528" y="5880651"/>
            <a:ext cx="610223" cy="153757"/>
          </a:xfrm>
          <a:prstGeom prst="rect">
            <a:avLst/>
          </a:prstGeom>
          <a:noFill/>
          <a:ln>
            <a:noFill/>
          </a:ln>
        </p:spPr>
      </p:pic>
      <p:sp>
        <p:nvSpPr>
          <p:cNvPr id="44" name="Rectangle 43"/>
          <p:cNvSpPr/>
          <p:nvPr userDrawn="1"/>
        </p:nvSpPr>
        <p:spPr>
          <a:xfrm>
            <a:off x="591934" y="2915631"/>
            <a:ext cx="1527812" cy="905163"/>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p:cNvSpPr/>
          <p:nvPr userDrawn="1"/>
        </p:nvSpPr>
        <p:spPr>
          <a:xfrm>
            <a:off x="2149358" y="2915631"/>
            <a:ext cx="1009479" cy="905163"/>
          </a:xfrm>
          <a:prstGeom prst="rect">
            <a:avLst/>
          </a:prstGeom>
          <a:blipFill>
            <a:blip r:embed="rId8"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p:cNvSpPr/>
          <p:nvPr userDrawn="1"/>
        </p:nvSpPr>
        <p:spPr>
          <a:xfrm>
            <a:off x="3188449" y="2915631"/>
            <a:ext cx="2485730" cy="905163"/>
          </a:xfrm>
          <a:prstGeom prst="rect">
            <a:avLst/>
          </a:prstGeom>
          <a:blipFill>
            <a:blip r:embed="rId9"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p:cNvSpPr/>
          <p:nvPr userDrawn="1"/>
        </p:nvSpPr>
        <p:spPr>
          <a:xfrm>
            <a:off x="5674180" y="1363919"/>
            <a:ext cx="1967594" cy="1421017"/>
          </a:xfrm>
          <a:prstGeom prst="rect">
            <a:avLst/>
          </a:prstGeom>
          <a:blipFill>
            <a:blip r:embed="rId10"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7695526" y="6094148"/>
            <a:ext cx="1399922" cy="57708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a:t>
            </a:r>
            <a:r>
              <a:rPr lang="en-US" sz="450" b="0" i="0" kern="1200" dirty="0" err="1">
                <a:solidFill>
                  <a:schemeClr val="tx1"/>
                </a:solidFill>
                <a:effectLst/>
                <a:latin typeface="+mn-lt"/>
                <a:ea typeface="+mn-ea"/>
                <a:cs typeface="+mn-cs"/>
              </a:rPr>
              <a:t>multimission</a:t>
            </a:r>
            <a:r>
              <a:rPr lang="en-US" sz="450" b="0" i="0" kern="1200" dirty="0">
                <a:solidFill>
                  <a:schemeClr val="tx1"/>
                </a:solidFill>
                <a:effectLst/>
                <a:latin typeface="+mn-lt"/>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45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167891"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582051" y="215415"/>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82051" y="1429236"/>
            <a:ext cx="7543800" cy="34336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900">
                <a:solidFill>
                  <a:srgbClr val="FFFFFF"/>
                </a:solidFill>
              </a:defRPr>
            </a:lvl1pPr>
          </a:lstStyle>
          <a:p>
            <a:fld id="{E30A8737-9ED8-534E-AB64-824F3EF1F57B}" type="datetime1">
              <a:rPr lang="en-US" smtClean="0"/>
              <a:pPr/>
              <a:t>4/30/24</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37293"/>
            <a:ext cx="438070"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8461829" y="321774"/>
            <a:ext cx="682171"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tretch/>
        </p:blipFill>
        <p:spPr>
          <a:xfrm>
            <a:off x="8542982" y="380825"/>
            <a:ext cx="262128" cy="249936"/>
          </a:xfrm>
          <a:prstGeom prst="rect">
            <a:avLst/>
          </a:prstGeom>
          <a:noFill/>
          <a:ln>
            <a:noFill/>
          </a:ln>
        </p:spPr>
      </p:pic>
      <p:pic>
        <p:nvPicPr>
          <p:cNvPr id="13" name="Picture 12"/>
          <p:cNvPicPr>
            <a:picLocks/>
          </p:cNvPicPr>
          <p:nvPr/>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pic>
        <p:nvPicPr>
          <p:cNvPr id="16" name="Picture 15"/>
          <p:cNvPicPr>
            <a:picLocks/>
          </p:cNvPicPr>
          <p:nvPr userDrawn="1"/>
        </p:nvPicPr>
        <p:blipFill rotWithShape="1">
          <a:blip r:embed="rId17" cstate="email">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extLst>
      <p:ext uri="{BB962C8B-B14F-4D97-AF65-F5344CB8AC3E}">
        <p14:creationId xmlns:p14="http://schemas.microsoft.com/office/powerpoint/2010/main" val="464738681"/>
      </p:ext>
    </p:extLst>
  </p:cSld>
  <p:clrMap bg1="lt1" tx1="dk1" bg2="lt2" tx2="dk2" accent1="accent1" accent2="accent2" accent3="accent3" accent4="accent4" accent5="accent5" accent6="accent6" hlink="hlink" folHlink="folHlink"/>
  <p:sldLayoutIdLst>
    <p:sldLayoutId id="2147483682" r:id="rId1"/>
    <p:sldLayoutId id="2147483692" r:id="rId2"/>
    <p:sldLayoutId id="2147483683" r:id="rId3"/>
    <p:sldLayoutId id="2147483693" r:id="rId4"/>
    <p:sldLayoutId id="2147483684" r:id="rId5"/>
    <p:sldLayoutId id="2147483685" r:id="rId6"/>
    <p:sldLayoutId id="2147483686" r:id="rId7"/>
    <p:sldLayoutId id="2147483687" r:id="rId8"/>
    <p:sldLayoutId id="2147483694" r:id="rId9"/>
    <p:sldLayoutId id="2147483688" r:id="rId10"/>
    <p:sldLayoutId id="2147483695" r:id="rId11"/>
    <p:sldLayoutId id="2147483689" r:id="rId12"/>
    <p:sldLayoutId id="2147483690" r:id="rId13"/>
    <p:sldLayoutId id="21474836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20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0150" y="261258"/>
            <a:ext cx="7572375"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490666" y="1429234"/>
            <a:ext cx="8281859"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8776921" y="6471388"/>
            <a:ext cx="367079" cy="365125"/>
          </a:xfrm>
          <a:prstGeom prst="rect">
            <a:avLst/>
          </a:prstGeom>
        </p:spPr>
        <p:txBody>
          <a:bodyPr vert="horz" lIns="0" tIns="0" rIns="0" bIns="0" rtlCol="0" anchor="ctr"/>
          <a:lstStyle>
            <a:lvl1pPr algn="ctr">
              <a:defRPr sz="105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58960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90000"/>
        </a:lnSpc>
        <a:spcBef>
          <a:spcPct val="0"/>
        </a:spcBef>
        <a:buNone/>
        <a:defRPr sz="1800" kern="1200">
          <a:solidFill>
            <a:schemeClr val="tx2"/>
          </a:solidFill>
          <a:latin typeface="+mj-lt"/>
          <a:ea typeface="+mj-ea"/>
          <a:cs typeface="+mj-cs"/>
        </a:defRPr>
      </a:lvl1pPr>
    </p:titleStyle>
    <p:bodyStyle>
      <a:lvl1pPr marL="0" indent="0" algn="l" defTabSz="685800" rtl="0" eaLnBrk="1" latinLnBrk="0" hangingPunct="1">
        <a:lnSpc>
          <a:spcPct val="90000"/>
        </a:lnSpc>
        <a:spcBef>
          <a:spcPts val="750"/>
        </a:spcBef>
        <a:buClr>
          <a:schemeClr val="accent1"/>
        </a:buClr>
        <a:buFont typeface="Arial" panose="020B0604020202020204" pitchFamily="34" charset="0"/>
        <a:buNone/>
        <a:defRPr sz="15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288036" indent="-137160" algn="l" defTabSz="685800" rtl="0" eaLnBrk="1" latinLnBrk="0" hangingPunct="1">
        <a:lnSpc>
          <a:spcPct val="90000"/>
        </a:lnSpc>
        <a:spcBef>
          <a:spcPts val="150"/>
        </a:spcBef>
        <a:spcAft>
          <a:spcPts val="300"/>
        </a:spcAft>
        <a:buClr>
          <a:schemeClr val="accent1"/>
        </a:buClr>
        <a:buFont typeface="Courier New" panose="02070309020205020404" pitchFamily="49" charset="0"/>
        <a:buChar char="o"/>
        <a:defRPr sz="135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425196" indent="-137160" algn="l" defTabSz="685800" rtl="0" eaLnBrk="1" latinLnBrk="0" hangingPunct="1">
        <a:lnSpc>
          <a:spcPct val="90000"/>
        </a:lnSpc>
        <a:spcBef>
          <a:spcPts val="150"/>
        </a:spcBef>
        <a:spcAft>
          <a:spcPts val="3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562356" indent="-137160" algn="l" defTabSz="685800" rtl="0" eaLnBrk="1" latinLnBrk="0" hangingPunct="1">
        <a:lnSpc>
          <a:spcPct val="90000"/>
        </a:lnSpc>
        <a:spcBef>
          <a:spcPts val="150"/>
        </a:spcBef>
        <a:spcAft>
          <a:spcPts val="300"/>
        </a:spcAft>
        <a:buClr>
          <a:schemeClr val="accent1"/>
        </a:buClr>
        <a:buFont typeface="Courier New" panose="02070309020205020404" pitchFamily="49" charset="0"/>
        <a:buChar char="o"/>
        <a:defRPr sz="105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699516" indent="-137160" algn="l" defTabSz="685800" rtl="0" eaLnBrk="1" latinLnBrk="0" hangingPunct="1">
        <a:lnSpc>
          <a:spcPct val="90000"/>
        </a:lnSpc>
        <a:spcBef>
          <a:spcPts val="150"/>
        </a:spcBef>
        <a:spcAft>
          <a:spcPts val="300"/>
        </a:spcAft>
        <a:buClr>
          <a:schemeClr val="accent1"/>
        </a:buClr>
        <a:buFont typeface="Courier New" panose="02070309020205020404" pitchFamily="49" charset="0"/>
        <a:buChar char="o"/>
        <a:defRPr sz="9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00.png"/><Relationship Id="rId4" Type="http://schemas.openxmlformats.org/officeDocument/2006/relationships/image" Target="../media/image590.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370.png"/><Relationship Id="rId5" Type="http://schemas.openxmlformats.org/officeDocument/2006/relationships/image" Target="../media/image660.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Layout" Target="../slideLayouts/slideLayout12.xml"/><Relationship Id="rId7" Type="http://schemas.openxmlformats.org/officeDocument/2006/relationships/image" Target="../media/image83.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00.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88.emf"/><Relationship Id="rId12" Type="http://schemas.openxmlformats.org/officeDocument/2006/relationships/oleObject" Target="../embeddings/oleObject15.bin"/><Relationship Id="rId17" Type="http://schemas.openxmlformats.org/officeDocument/2006/relationships/image" Target="../media/image93.emf"/><Relationship Id="rId2" Type="http://schemas.openxmlformats.org/officeDocument/2006/relationships/oleObject" Target="../embeddings/oleObject10.bin"/><Relationship Id="rId16" Type="http://schemas.openxmlformats.org/officeDocument/2006/relationships/oleObject" Target="../embeddings/oleObject17.bin"/><Relationship Id="rId1" Type="http://schemas.openxmlformats.org/officeDocument/2006/relationships/slideLayout" Target="../slideLayouts/slideLayout12.xml"/><Relationship Id="rId6" Type="http://schemas.openxmlformats.org/officeDocument/2006/relationships/oleObject" Target="../embeddings/oleObject12.bin"/><Relationship Id="rId11" Type="http://schemas.openxmlformats.org/officeDocument/2006/relationships/image" Target="../media/image90.emf"/><Relationship Id="rId5" Type="http://schemas.openxmlformats.org/officeDocument/2006/relationships/image" Target="../media/image87.emf"/><Relationship Id="rId15" Type="http://schemas.openxmlformats.org/officeDocument/2006/relationships/image" Target="../media/image92.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89.emf"/><Relationship Id="rId1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70.png"/><Relationship Id="rId2" Type="http://schemas.openxmlformats.org/officeDocument/2006/relationships/image" Target="../media/image261.png"/><Relationship Id="rId1" Type="http://schemas.openxmlformats.org/officeDocument/2006/relationships/slideLayout" Target="../slideLayouts/slideLayout12.xml"/><Relationship Id="rId6" Type="http://schemas.openxmlformats.org/officeDocument/2006/relationships/image" Target="../media/image290.png"/><Relationship Id="rId11" Type="http://schemas.openxmlformats.org/officeDocument/2006/relationships/image" Target="../media/image280.png"/><Relationship Id="rId5" Type="http://schemas.openxmlformats.org/officeDocument/2006/relationships/image" Target="../media/image341.png"/><Relationship Id="rId10" Type="http://schemas.openxmlformats.org/officeDocument/2006/relationships/image" Target="../media/image330.png"/><Relationship Id="rId9" Type="http://schemas.openxmlformats.org/officeDocument/2006/relationships/image" Target="../media/image3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8.xml"/><Relationship Id="rId5" Type="http://schemas.openxmlformats.org/officeDocument/2006/relationships/image" Target="../media/image34.emf"/><Relationship Id="rId4" Type="http://schemas.openxmlformats.org/officeDocument/2006/relationships/image" Target="../media/image33.emf"/></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0.png"/><Relationship Id="rId16"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291.png"/><Relationship Id="rId11" Type="http://schemas.openxmlformats.org/officeDocument/2006/relationships/image" Target="../media/image34.png"/><Relationship Id="rId5" Type="http://schemas.openxmlformats.org/officeDocument/2006/relationships/image" Target="../media/image281.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1.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7.emf"/><Relationship Id="rId12" Type="http://schemas.openxmlformats.org/officeDocument/2006/relationships/oleObject" Target="../embeddings/oleObject6.bin"/><Relationship Id="rId17" Type="http://schemas.openxmlformats.org/officeDocument/2006/relationships/image" Target="../media/image42.emf"/><Relationship Id="rId2" Type="http://schemas.openxmlformats.org/officeDocument/2006/relationships/oleObject" Target="../embeddings/oleObject1.bin"/><Relationship Id="rId16" Type="http://schemas.openxmlformats.org/officeDocument/2006/relationships/oleObject" Target="../embeddings/oleObject8.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image" Target="../media/image39.emf"/><Relationship Id="rId5" Type="http://schemas.openxmlformats.org/officeDocument/2006/relationships/image" Target="../media/image36.emf"/><Relationship Id="rId15" Type="http://schemas.openxmlformats.org/officeDocument/2006/relationships/image" Target="../media/image41.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8.emf"/><Relationship Id="rId1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00.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0.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515760" y="1228440"/>
            <a:ext cx="4831743" cy="1690255"/>
          </a:xfrm>
        </p:spPr>
        <p:txBody>
          <a:bodyPr/>
          <a:lstStyle/>
          <a:p>
            <a:r>
              <a:rPr lang="en-US" dirty="0"/>
              <a:t>Stanford ME469:</a:t>
            </a:r>
            <a:br>
              <a:rPr lang="en-US" dirty="0"/>
            </a:br>
            <a:r>
              <a:rPr lang="en-US" dirty="0"/>
              <a:t>Splitting and Stabilization Errors</a:t>
            </a:r>
          </a:p>
        </p:txBody>
      </p:sp>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dirty="0"/>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33278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Recall Mesh Structure… ”co-located”, or “equal-order”</a:t>
            </a:r>
          </a:p>
        </p:txBody>
      </p:sp>
      <p:sp>
        <p:nvSpPr>
          <p:cNvPr id="2" name="Slide Number Placeholder 1"/>
          <p:cNvSpPr>
            <a:spLocks noGrp="1"/>
          </p:cNvSpPr>
          <p:nvPr>
            <p:ph type="sldNum" sz="quarter" idx="4"/>
          </p:nvPr>
        </p:nvSpPr>
        <p:spPr/>
        <p:txBody>
          <a:bodyPr/>
          <a:lstStyle/>
          <a:p>
            <a:fld id="{4FAB73BC-B049-4115-A692-8D63A059BFB8}" type="slidenum">
              <a:rPr lang="en-US" smtClean="0"/>
              <a:pPr/>
              <a:t>10</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We have the choice of where the DOFs are solved… Our choice?</a:t>
            </a:r>
          </a:p>
          <a:p>
            <a:pPr>
              <a:buFont typeface="Arial" charset="0"/>
              <a:buChar char="•"/>
            </a:pPr>
            <a:endParaRPr lang="en-US" dirty="0"/>
          </a:p>
          <a:p>
            <a:pPr>
              <a:buFont typeface="Arial" charset="0"/>
              <a:buChar char="•"/>
            </a:pPr>
            <a:endParaRPr lang="en-US" dirty="0"/>
          </a:p>
        </p:txBody>
      </p:sp>
      <p:pic>
        <p:nvPicPr>
          <p:cNvPr id="6" name="Picture 5">
            <a:extLst>
              <a:ext uri="{FF2B5EF4-FFF2-40B4-BE49-F238E27FC236}">
                <a16:creationId xmlns:a16="http://schemas.microsoft.com/office/drawing/2014/main" id="{B50BA7BB-91F7-E745-928F-88152DBCB8E7}"/>
              </a:ext>
            </a:extLst>
          </p:cNvPr>
          <p:cNvPicPr>
            <a:picLocks noChangeAspect="1"/>
          </p:cNvPicPr>
          <p:nvPr/>
        </p:nvPicPr>
        <p:blipFill>
          <a:blip r:embed="rId2"/>
          <a:stretch>
            <a:fillRect/>
          </a:stretch>
        </p:blipFill>
        <p:spPr>
          <a:xfrm>
            <a:off x="337751" y="1895162"/>
            <a:ext cx="4862912" cy="4549175"/>
          </a:xfrm>
          <a:prstGeom prst="rect">
            <a:avLst/>
          </a:prstGeom>
        </p:spPr>
      </p:pic>
      <p:sp>
        <p:nvSpPr>
          <p:cNvPr id="93" name="Text Placeholder 4">
            <a:extLst>
              <a:ext uri="{FF2B5EF4-FFF2-40B4-BE49-F238E27FC236}">
                <a16:creationId xmlns:a16="http://schemas.microsoft.com/office/drawing/2014/main" id="{B61D3920-BD13-F94D-B91C-15FBDB86B947}"/>
              </a:ext>
            </a:extLst>
          </p:cNvPr>
          <p:cNvSpPr txBox="1">
            <a:spLocks/>
          </p:cNvSpPr>
          <p:nvPr/>
        </p:nvSpPr>
        <p:spPr>
          <a:xfrm>
            <a:off x="5452304" y="2481942"/>
            <a:ext cx="3353945" cy="2830287"/>
          </a:xfrm>
          <a:prstGeom prst="rect">
            <a:avLst/>
          </a:prstGeom>
        </p:spPr>
        <p:txBody>
          <a:bodyPr vert="horz" lIns="0" tIns="45720" rIns="0" bIns="45720" rtlCol="0">
            <a:normAutofit/>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tx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tx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tx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t>Here, all variables are solved at the same location (nodes/vertices or cell-centers)</a:t>
            </a:r>
          </a:p>
          <a:p>
            <a:pPr marL="285750" indent="-285750">
              <a:buFont typeface="Arial" panose="020B0604020202020204" pitchFamily="34" charset="0"/>
              <a:buChar char="•"/>
            </a:pPr>
            <a:r>
              <a:rPr lang="en-US" dirty="0"/>
              <a:t>Underlying basis for each DOF is the same, i.e., “equal-order” interpolation</a:t>
            </a:r>
          </a:p>
          <a:p>
            <a:pPr marL="285750" indent="-285750">
              <a:buFont typeface="Arial" panose="020B0604020202020204" pitchFamily="34" charset="0"/>
              <a:buChar char="•"/>
            </a:pPr>
            <a:r>
              <a:rPr lang="en-US" dirty="0"/>
              <a:t>We already have noted the gradient operator in 1-D that might pose some problems…</a:t>
            </a:r>
          </a:p>
        </p:txBody>
      </p:sp>
      <p:cxnSp>
        <p:nvCxnSpPr>
          <p:cNvPr id="94" name="Straight Connector 93">
            <a:extLst>
              <a:ext uri="{FF2B5EF4-FFF2-40B4-BE49-F238E27FC236}">
                <a16:creationId xmlns:a16="http://schemas.microsoft.com/office/drawing/2014/main" id="{234C40CD-F35A-CF4C-8B2A-6DA2662299A7}"/>
              </a:ext>
            </a:extLst>
          </p:cNvPr>
          <p:cNvCxnSpPr/>
          <p:nvPr/>
        </p:nvCxnSpPr>
        <p:spPr>
          <a:xfrm>
            <a:off x="4354368" y="6635443"/>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51921775-B1C3-4948-B58E-5145C5F60CDE}"/>
              </a:ext>
            </a:extLst>
          </p:cNvPr>
          <p:cNvSpPr/>
          <p:nvPr/>
        </p:nvSpPr>
        <p:spPr>
          <a:xfrm>
            <a:off x="4262928" y="657121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4A866AF-04C2-DD41-92B2-1F7FA601EE8D}"/>
              </a:ext>
            </a:extLst>
          </p:cNvPr>
          <p:cNvSpPr/>
          <p:nvPr/>
        </p:nvSpPr>
        <p:spPr>
          <a:xfrm>
            <a:off x="8834928" y="653468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07A0F6A-37D0-DA48-ADB8-C1875F078DC3}"/>
              </a:ext>
            </a:extLst>
          </p:cNvPr>
          <p:cNvSpPr/>
          <p:nvPr/>
        </p:nvSpPr>
        <p:spPr>
          <a:xfrm>
            <a:off x="6548928" y="654368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C61AB127-961E-9A45-899B-2FC2709A2FF0}"/>
              </a:ext>
            </a:extLst>
          </p:cNvPr>
          <p:cNvSpPr txBox="1"/>
          <p:nvPr/>
        </p:nvSpPr>
        <p:spPr>
          <a:xfrm>
            <a:off x="4116162" y="6203921"/>
            <a:ext cx="476412" cy="369332"/>
          </a:xfrm>
          <a:prstGeom prst="rect">
            <a:avLst/>
          </a:prstGeom>
          <a:noFill/>
        </p:spPr>
        <p:txBody>
          <a:bodyPr wrap="none" rtlCol="0">
            <a:spAutoFit/>
          </a:bodyPr>
          <a:lstStyle/>
          <a:p>
            <a:r>
              <a:rPr lang="en-US"/>
              <a:t>j-1</a:t>
            </a:r>
          </a:p>
        </p:txBody>
      </p:sp>
      <p:sp>
        <p:nvSpPr>
          <p:cNvPr id="99" name="TextBox 98">
            <a:extLst>
              <a:ext uri="{FF2B5EF4-FFF2-40B4-BE49-F238E27FC236}">
                <a16:creationId xmlns:a16="http://schemas.microsoft.com/office/drawing/2014/main" id="{D74BF093-9F18-D542-9A42-D3D46201DA6D}"/>
              </a:ext>
            </a:extLst>
          </p:cNvPr>
          <p:cNvSpPr txBox="1"/>
          <p:nvPr/>
        </p:nvSpPr>
        <p:spPr>
          <a:xfrm>
            <a:off x="6505555" y="6203921"/>
            <a:ext cx="269626" cy="369332"/>
          </a:xfrm>
          <a:prstGeom prst="rect">
            <a:avLst/>
          </a:prstGeom>
          <a:noFill/>
        </p:spPr>
        <p:txBody>
          <a:bodyPr wrap="none" rtlCol="0">
            <a:spAutoFit/>
          </a:bodyPr>
          <a:lstStyle/>
          <a:p>
            <a:r>
              <a:rPr lang="en-US"/>
              <a:t>j</a:t>
            </a:r>
          </a:p>
        </p:txBody>
      </p:sp>
      <p:sp>
        <p:nvSpPr>
          <p:cNvPr id="100" name="TextBox 99">
            <a:extLst>
              <a:ext uri="{FF2B5EF4-FFF2-40B4-BE49-F238E27FC236}">
                <a16:creationId xmlns:a16="http://schemas.microsoft.com/office/drawing/2014/main" id="{9EE9E1A9-7BC6-9D47-8ADC-3136C8148543}"/>
              </a:ext>
            </a:extLst>
          </p:cNvPr>
          <p:cNvSpPr txBox="1"/>
          <p:nvPr/>
        </p:nvSpPr>
        <p:spPr>
          <a:xfrm>
            <a:off x="8688162" y="6183352"/>
            <a:ext cx="513282" cy="369332"/>
          </a:xfrm>
          <a:prstGeom prst="rect">
            <a:avLst/>
          </a:prstGeom>
          <a:noFill/>
        </p:spPr>
        <p:txBody>
          <a:bodyPr wrap="none" rtlCol="0">
            <a:spAutoFit/>
          </a:bodyPr>
          <a:lstStyle/>
          <a:p>
            <a:r>
              <a:rPr lang="en-US" dirty="0"/>
              <a:t>j+1</a:t>
            </a:r>
          </a:p>
        </p:txBody>
      </p:sp>
      <p:sp>
        <p:nvSpPr>
          <p:cNvPr id="101" name="Triangle 100">
            <a:extLst>
              <a:ext uri="{FF2B5EF4-FFF2-40B4-BE49-F238E27FC236}">
                <a16:creationId xmlns:a16="http://schemas.microsoft.com/office/drawing/2014/main" id="{27D58FE4-6B6F-8042-A96E-DA65C70CFE26}"/>
              </a:ext>
            </a:extLst>
          </p:cNvPr>
          <p:cNvSpPr/>
          <p:nvPr/>
        </p:nvSpPr>
        <p:spPr>
          <a:xfrm>
            <a:off x="7759334" y="657934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47C3AF57-5DE4-B842-BA38-718A4C71DA5F}"/>
              </a:ext>
            </a:extLst>
          </p:cNvPr>
          <p:cNvSpPr/>
          <p:nvPr/>
        </p:nvSpPr>
        <p:spPr>
          <a:xfrm>
            <a:off x="5411904" y="65726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B0470B4-7DBB-E440-9A3D-D1B326D7CD76}"/>
                  </a:ext>
                </a:extLst>
              </p:cNvPr>
              <p:cNvSpPr txBox="1"/>
              <p:nvPr/>
            </p:nvSpPr>
            <p:spPr>
              <a:xfrm>
                <a:off x="5715370" y="5013650"/>
                <a:ext cx="2562689"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charset="0"/>
                            </a:rPr>
                            <m:t>𝑮</m:t>
                          </m:r>
                        </m:e>
                        <m:sub>
                          <m:r>
                            <a:rPr lang="en-US" b="0" i="1" smtClean="0">
                              <a:latin typeface="Cambria Math" charset="0"/>
                            </a:rPr>
                            <m:t>𝑥</m:t>
                          </m:r>
                        </m:sub>
                      </m:sSub>
                      <m:r>
                        <a:rPr lang="en-US" b="0" i="1" smtClean="0">
                          <a:latin typeface="Cambria Math" panose="02040503050406030204" pitchFamily="18" charset="0"/>
                        </a:rPr>
                        <m:t>𝑝</m:t>
                      </m:r>
                      <m:r>
                        <a:rPr lang="en-US" b="0" i="1" smtClean="0">
                          <a:latin typeface="Cambria Math" charset="0"/>
                        </a:rPr>
                        <m:t>=</m:t>
                      </m:r>
                      <m:f>
                        <m:fPr>
                          <m:ctrlPr>
                            <a:rPr lang="mr-IN" b="0" i="1" smtClean="0">
                              <a:latin typeface="Cambria Math" panose="02040503050406030204" pitchFamily="18" charset="0"/>
                            </a:rPr>
                          </m:ctrlPr>
                        </m:fPr>
                        <m:num>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charset="0"/>
                                    </a:rPr>
                                    <m:t>𝑗</m:t>
                                  </m:r>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charset="0"/>
                                    </a:rPr>
                                    <m:t>𝑗</m:t>
                                  </m:r>
                                  <m:r>
                                    <a:rPr lang="en-US" i="1">
                                      <a:latin typeface="Cambria Math" charset="0"/>
                                    </a:rPr>
                                    <m:t>−1</m:t>
                                  </m:r>
                                </m:sub>
                              </m:sSub>
                            </m:e>
                          </m:d>
                          <m:sSub>
                            <m:sSubPr>
                              <m:ctrlPr>
                                <a:rPr lang="mr-IN"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num>
                        <m:den>
                          <m:r>
                            <a:rPr lang="en-US" b="0" i="1" smtClean="0">
                              <a:latin typeface="Cambria Math" charset="0"/>
                            </a:rPr>
                            <m:t>2</m:t>
                          </m:r>
                        </m:den>
                      </m:f>
                    </m:oMath>
                  </m:oMathPara>
                </a14:m>
                <a:endParaRPr lang="en-US" dirty="0"/>
              </a:p>
            </p:txBody>
          </p:sp>
        </mc:Choice>
        <mc:Fallback xmlns="">
          <p:sp>
            <p:nvSpPr>
              <p:cNvPr id="104" name="TextBox 103">
                <a:extLst>
                  <a:ext uri="{FF2B5EF4-FFF2-40B4-BE49-F238E27FC236}">
                    <a16:creationId xmlns:a16="http://schemas.microsoft.com/office/drawing/2014/main" id="{4B0470B4-7DBB-E440-9A3D-D1B326D7CD76}"/>
                  </a:ext>
                </a:extLst>
              </p:cNvPr>
              <p:cNvSpPr txBox="1">
                <a:spLocks noRot="1" noChangeAspect="1" noMove="1" noResize="1" noEditPoints="1" noAdjustHandles="1" noChangeArrowheads="1" noChangeShapeType="1" noTextEdit="1"/>
              </p:cNvSpPr>
              <p:nvPr/>
            </p:nvSpPr>
            <p:spPr>
              <a:xfrm>
                <a:off x="5715370" y="5013650"/>
                <a:ext cx="2562689" cy="668516"/>
              </a:xfrm>
              <a:prstGeom prst="rect">
                <a:avLst/>
              </a:prstGeom>
              <a:blipFill>
                <a:blip r:embed="rId3"/>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31611B-526F-4D4F-C25E-854CE75912BC}"/>
                  </a:ext>
                </a:extLst>
              </p:cNvPr>
              <p:cNvSpPr txBox="1"/>
              <p:nvPr/>
            </p:nvSpPr>
            <p:spPr>
              <a:xfrm>
                <a:off x="5715370" y="5727221"/>
                <a:ext cx="3009990"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charset="0"/>
                            </a:rPr>
                            <m:t>𝑥</m:t>
                          </m:r>
                        </m:sub>
                      </m:sSub>
                      <m:r>
                        <a:rPr lang="en-US" b="0" i="1" smtClean="0">
                          <a:latin typeface="Cambria Math" panose="02040503050406030204" pitchFamily="18" charset="0"/>
                        </a:rPr>
                        <m:t>𝑝</m:t>
                      </m:r>
                      <m:r>
                        <a:rPr lang="en-US" b="0" i="1" smtClean="0">
                          <a:latin typeface="Cambria Math"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𝑴</m:t>
                          </m:r>
                        </m:e>
                        <m:sup>
                          <m:r>
                            <a:rPr lang="en-US" b="1" i="1" smtClean="0">
                              <a:latin typeface="Cambria Math" panose="02040503050406030204" pitchFamily="18" charset="0"/>
                            </a:rPr>
                            <m:t>−</m:t>
                          </m:r>
                          <m:r>
                            <a:rPr lang="en-US" b="1" i="1" smtClean="0">
                              <a:latin typeface="Cambria Math" panose="02040503050406030204" pitchFamily="18" charset="0"/>
                            </a:rPr>
                            <m:t>𝟏</m:t>
                          </m:r>
                        </m:sup>
                      </m:sSup>
                      <m:f>
                        <m:fPr>
                          <m:ctrlPr>
                            <a:rPr lang="mr-IN" b="0" i="1" smtClean="0">
                              <a:latin typeface="Cambria Math" panose="02040503050406030204" pitchFamily="18" charset="0"/>
                            </a:rPr>
                          </m:ctrlPr>
                        </m:fPr>
                        <m:num>
                          <m:d>
                            <m:dPr>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charset="0"/>
                                    </a:rPr>
                                    <m:t>𝑗</m:t>
                                  </m:r>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charset="0"/>
                                    </a:rPr>
                                    <m:t>𝑗</m:t>
                                  </m:r>
                                  <m:r>
                                    <a:rPr lang="en-US" i="1">
                                      <a:latin typeface="Cambria Math" charset="0"/>
                                    </a:rPr>
                                    <m:t>−1</m:t>
                                  </m:r>
                                </m:sub>
                              </m:sSub>
                            </m:e>
                          </m:d>
                          <m:sSub>
                            <m:sSubPr>
                              <m:ctrlPr>
                                <a:rPr lang="mr-IN"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𝑥</m:t>
                              </m:r>
                            </m:sub>
                          </m:sSub>
                        </m:num>
                        <m:den>
                          <m:r>
                            <a:rPr lang="en-US" b="0" i="1" smtClean="0">
                              <a:latin typeface="Cambria Math" charset="0"/>
                            </a:rPr>
                            <m:t>2</m:t>
                          </m:r>
                        </m:den>
                      </m:f>
                    </m:oMath>
                  </m:oMathPara>
                </a14:m>
                <a:endParaRPr lang="en-US" dirty="0"/>
              </a:p>
            </p:txBody>
          </p:sp>
        </mc:Choice>
        <mc:Fallback xmlns="">
          <p:sp>
            <p:nvSpPr>
              <p:cNvPr id="3" name="TextBox 2">
                <a:extLst>
                  <a:ext uri="{FF2B5EF4-FFF2-40B4-BE49-F238E27FC236}">
                    <a16:creationId xmlns:a16="http://schemas.microsoft.com/office/drawing/2014/main" id="{1531611B-526F-4D4F-C25E-854CE75912BC}"/>
                  </a:ext>
                </a:extLst>
              </p:cNvPr>
              <p:cNvSpPr txBox="1">
                <a:spLocks noRot="1" noChangeAspect="1" noMove="1" noResize="1" noEditPoints="1" noAdjustHandles="1" noChangeArrowheads="1" noChangeShapeType="1" noTextEdit="1"/>
              </p:cNvSpPr>
              <p:nvPr/>
            </p:nvSpPr>
            <p:spPr>
              <a:xfrm>
                <a:off x="5715370" y="5727221"/>
                <a:ext cx="3009990" cy="668516"/>
              </a:xfrm>
              <a:prstGeom prst="rect">
                <a:avLst/>
              </a:prstGeom>
              <a:blipFill>
                <a:blip r:embed="rId4"/>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11218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Staggered…..</a:t>
            </a:r>
          </a:p>
        </p:txBody>
      </p:sp>
      <p:sp>
        <p:nvSpPr>
          <p:cNvPr id="2" name="Slide Number Placeholder 1"/>
          <p:cNvSpPr>
            <a:spLocks noGrp="1"/>
          </p:cNvSpPr>
          <p:nvPr>
            <p:ph type="sldNum" sz="quarter" idx="4"/>
          </p:nvPr>
        </p:nvSpPr>
        <p:spPr/>
        <p:txBody>
          <a:bodyPr/>
          <a:lstStyle/>
          <a:p>
            <a:fld id="{4FAB73BC-B049-4115-A692-8D63A059BFB8}" type="slidenum">
              <a:rPr lang="en-US" smtClean="0"/>
              <a:pPr/>
              <a:t>11</a:t>
            </a:fld>
            <a:endParaRPr lang="en-US" dirty="0"/>
          </a:p>
        </p:txBody>
      </p:sp>
      <p:sp>
        <p:nvSpPr>
          <p:cNvPr id="5" name="Text Placeholder 4"/>
          <p:cNvSpPr>
            <a:spLocks noGrp="1"/>
          </p:cNvSpPr>
          <p:nvPr>
            <p:ph type="body" sz="quarter" idx="10"/>
          </p:nvPr>
        </p:nvSpPr>
        <p:spPr>
          <a:xfrm>
            <a:off x="615987" y="1441700"/>
            <a:ext cx="7543800" cy="1288809"/>
          </a:xfrm>
        </p:spPr>
        <p:txBody>
          <a:bodyPr/>
          <a:lstStyle/>
          <a:p>
            <a:pPr>
              <a:buFont typeface="Arial" charset="0"/>
              <a:buChar char="•"/>
            </a:pPr>
            <a:endParaRPr lang="en-US" dirty="0"/>
          </a:p>
          <a:p>
            <a:pPr>
              <a:buFont typeface="Arial" charset="0"/>
              <a:buChar char="•"/>
            </a:pPr>
            <a:r>
              <a:rPr lang="en-US" dirty="0"/>
              <a:t> Velocity degree-of-freedom is staggered relative to pressure and other primitives, e.g., enthalpy, mixture fraction, etc.</a:t>
            </a:r>
          </a:p>
        </p:txBody>
      </p:sp>
      <p:sp>
        <p:nvSpPr>
          <p:cNvPr id="6" name="Rectangle 5"/>
          <p:cNvSpPr/>
          <p:nvPr/>
        </p:nvSpPr>
        <p:spPr>
          <a:xfrm>
            <a:off x="2085972"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29524"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85972" y="541137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29524" y="600098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55957"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99509"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85972" y="2730509"/>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29524" y="331119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5987"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59539"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555957" y="2730509"/>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199509" y="331119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555957" y="541137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9509" y="600098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15986" y="541137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259538" y="600098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15986" y="2730509"/>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59538" y="331119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72973" y="115478"/>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39" name="Oval 38"/>
          <p:cNvSpPr/>
          <p:nvPr/>
        </p:nvSpPr>
        <p:spPr>
          <a:xfrm>
            <a:off x="7335940" y="2158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flipV="1">
            <a:off x="7313080" y="937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911642"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3441656"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971670"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4911642" y="34029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3443581" y="34302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1973595" y="34302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4890417" y="611559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420431" y="611559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1950445" y="611559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36335" y="47442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487466" y="34029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501686" y="6097486"/>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flipH="1" flipV="1">
            <a:off x="4176649" y="273050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4176649" y="407540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4176649" y="542030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2697025" y="27208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2697025" y="406575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2697025" y="541065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1227036" y="273243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flipH="1" flipV="1">
            <a:off x="1227036" y="407732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flipH="1" flipV="1">
            <a:off x="1227036" y="54222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4201730" y="6741746"/>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H="1" flipV="1">
            <a:off x="2722106" y="6732096"/>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flipH="1" flipV="1">
            <a:off x="1252117" y="67436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329141" y="720092"/>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81" name="Rectangle 80"/>
          <p:cNvSpPr/>
          <p:nvPr/>
        </p:nvSpPr>
        <p:spPr>
          <a:xfrm>
            <a:off x="2747419" y="3427272"/>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rot="5400000">
            <a:off x="2757488" y="3318027"/>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rot="5400000">
            <a:off x="6415762" y="3240133"/>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025942"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H="1" flipV="1">
            <a:off x="6381627" y="47333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669494" y="46706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rot="-5400000" flipH="1" flipV="1">
            <a:off x="5678093" y="542030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5400000" flipH="1" flipV="1">
            <a:off x="5646634" y="407540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495927"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H="1" flipV="1">
            <a:off x="7851612" y="472519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7139479" y="466248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rot="-5400000" flipH="1" flipV="1">
            <a:off x="7148078" y="54121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flipH="1" flipV="1">
            <a:off x="7116619" y="406727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5025942" y="541137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5669494" y="6003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495927" y="541137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7139479" y="6003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rot="-5400000" flipH="1" flipV="1">
            <a:off x="7141700" y="674439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flipH="1" flipV="1">
            <a:off x="5662076" y="67347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7855466" y="61059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6385480" y="61059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5027870" y="273243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671422" y="3313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6497855" y="2732434"/>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141407" y="331312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p:cNvCxnSpPr/>
          <p:nvPr/>
        </p:nvCxnSpPr>
        <p:spPr>
          <a:xfrm flipH="1" flipV="1">
            <a:off x="7853540" y="34048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5400000" flipH="1" flipV="1">
            <a:off x="7118546" y="273243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5638922" y="272278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6381627" y="343961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rot="5400000">
            <a:off x="6277434" y="-346241"/>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665614" y="2606559"/>
            <a:ext cx="207692" cy="2981726"/>
          </a:xfrm>
          <a:prstGeom prst="rect">
            <a:avLst/>
          </a:prstGeom>
          <a:solidFill>
            <a:schemeClr val="tx2">
              <a:lumMod val="60000"/>
              <a:lumOff val="40000"/>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5350366" y="1300837"/>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117" name="Rectangle 116"/>
          <p:cNvSpPr/>
          <p:nvPr/>
        </p:nvSpPr>
        <p:spPr>
          <a:xfrm rot="5400000">
            <a:off x="6298659" y="234504"/>
            <a:ext cx="207692" cy="2981726"/>
          </a:xfrm>
          <a:prstGeom prst="rect">
            <a:avLst/>
          </a:prstGeom>
          <a:solidFill>
            <a:schemeClr val="accent6">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rot="-5400000" flipH="1" flipV="1">
            <a:off x="7313080" y="144170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rot="5400000">
            <a:off x="6277434" y="-910469"/>
            <a:ext cx="207692" cy="2981726"/>
          </a:xfrm>
          <a:prstGeom prst="rect">
            <a:avLst/>
          </a:prstGeom>
          <a:solidFill>
            <a:schemeClr val="accent2">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06329" y="3234334"/>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5400000">
            <a:off x="5687773" y="2520636"/>
            <a:ext cx="229641" cy="3113571"/>
          </a:xfrm>
          <a:prstGeom prst="rect">
            <a:avLst/>
          </a:prstGeom>
          <a:solidFill>
            <a:schemeClr val="tx2">
              <a:lumMod val="60000"/>
              <a:lumOff val="40000"/>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18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Staggered…..</a:t>
            </a:r>
          </a:p>
        </p:txBody>
      </p:sp>
      <p:sp>
        <p:nvSpPr>
          <p:cNvPr id="2" name="Slide Number Placeholder 1"/>
          <p:cNvSpPr>
            <a:spLocks noGrp="1"/>
          </p:cNvSpPr>
          <p:nvPr>
            <p:ph type="sldNum" sz="quarter" idx="4"/>
          </p:nvPr>
        </p:nvSpPr>
        <p:spPr/>
        <p:txBody>
          <a:bodyPr/>
          <a:lstStyle/>
          <a:p>
            <a:fld id="{4FAB73BC-B049-4115-A692-8D63A059BFB8}" type="slidenum">
              <a:rPr lang="en-US" smtClean="0"/>
              <a:pPr/>
              <a:t>12</a:t>
            </a:fld>
            <a:endParaRPr lang="en-US" dirty="0"/>
          </a:p>
        </p:txBody>
      </p:sp>
      <p:sp>
        <p:nvSpPr>
          <p:cNvPr id="5" name="Text Placeholder 4"/>
          <p:cNvSpPr>
            <a:spLocks noGrp="1"/>
          </p:cNvSpPr>
          <p:nvPr>
            <p:ph type="body" sz="quarter" idx="10"/>
          </p:nvPr>
        </p:nvSpPr>
        <p:spPr>
          <a:xfrm>
            <a:off x="615987" y="1441700"/>
            <a:ext cx="7543800" cy="1288809"/>
          </a:xfrm>
        </p:spPr>
        <p:txBody>
          <a:bodyPr/>
          <a:lstStyle/>
          <a:p>
            <a:pPr>
              <a:buFont typeface="Arial" charset="0"/>
              <a:buChar char="•"/>
            </a:pPr>
            <a:endParaRPr lang="en-US" dirty="0"/>
          </a:p>
          <a:p>
            <a:pPr>
              <a:buFont typeface="Arial" charset="0"/>
              <a:buChar char="•"/>
            </a:pPr>
            <a:r>
              <a:rPr lang="en-US" dirty="0"/>
              <a:t> Operators are now very compact and local…</a:t>
            </a:r>
          </a:p>
        </p:txBody>
      </p:sp>
      <p:sp>
        <p:nvSpPr>
          <p:cNvPr id="6" name="Rectangle 5"/>
          <p:cNvSpPr/>
          <p:nvPr/>
        </p:nvSpPr>
        <p:spPr>
          <a:xfrm>
            <a:off x="2085972"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29524"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29524" y="600098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99509"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29524" y="331119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59539" y="46560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72973" y="115478"/>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39" name="Oval 38"/>
          <p:cNvSpPr/>
          <p:nvPr/>
        </p:nvSpPr>
        <p:spPr>
          <a:xfrm>
            <a:off x="7335940" y="2158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flipV="1">
            <a:off x="7313080" y="937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911642"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3441656"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1971670" y="474785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flipH="1" flipV="1">
            <a:off x="2697025" y="406575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2697025" y="541065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329141" y="720092"/>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81" name="Rectangle 80"/>
          <p:cNvSpPr/>
          <p:nvPr/>
        </p:nvSpPr>
        <p:spPr>
          <a:xfrm>
            <a:off x="2747419" y="3427272"/>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rot="5400000">
            <a:off x="2757488" y="3318027"/>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rot="5400000">
            <a:off x="6415762" y="3240133"/>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025942"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H="1" flipV="1">
            <a:off x="6381627" y="47333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669494" y="46706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6495927" y="4075405"/>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H="1" flipV="1">
            <a:off x="7851612" y="472519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7139479" y="466248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rot="5400000">
            <a:off x="6277434" y="-346241"/>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rot="5400000">
            <a:off x="6277434" y="-910469"/>
            <a:ext cx="207692" cy="2981726"/>
          </a:xfrm>
          <a:prstGeom prst="rect">
            <a:avLst/>
          </a:prstGeom>
          <a:solidFill>
            <a:schemeClr val="accent2">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5273966" y="4310213"/>
            <a:ext cx="393056" cy="369332"/>
          </a:xfrm>
          <a:prstGeom prst="rect">
            <a:avLst/>
          </a:prstGeom>
          <a:noFill/>
        </p:spPr>
        <p:txBody>
          <a:bodyPr wrap="none" rtlCol="0">
            <a:spAutoFit/>
          </a:bodyPr>
          <a:lstStyle/>
          <a:p>
            <a:r>
              <a:rPr lang="en-US" dirty="0"/>
              <a:t>P</a:t>
            </a:r>
            <a:r>
              <a:rPr lang="en-US" baseline="-25000" dirty="0"/>
              <a:t>1</a:t>
            </a:r>
          </a:p>
        </p:txBody>
      </p:sp>
      <p:sp>
        <p:nvSpPr>
          <p:cNvPr id="120" name="TextBox 119">
            <a:extLst>
              <a:ext uri="{FF2B5EF4-FFF2-40B4-BE49-F238E27FC236}">
                <a16:creationId xmlns:a16="http://schemas.microsoft.com/office/drawing/2014/main" id="{713D0F35-A3EF-7541-94AA-521C144CE529}"/>
              </a:ext>
            </a:extLst>
          </p:cNvPr>
          <p:cNvSpPr txBox="1"/>
          <p:nvPr/>
        </p:nvSpPr>
        <p:spPr>
          <a:xfrm>
            <a:off x="7146309" y="4310209"/>
            <a:ext cx="393056" cy="369332"/>
          </a:xfrm>
          <a:prstGeom prst="rect">
            <a:avLst/>
          </a:prstGeom>
          <a:noFill/>
        </p:spPr>
        <p:txBody>
          <a:bodyPr wrap="none" rtlCol="0">
            <a:spAutoFit/>
          </a:bodyPr>
          <a:lstStyle/>
          <a:p>
            <a:r>
              <a:rPr lang="en-US" dirty="0"/>
              <a:t>P</a:t>
            </a:r>
            <a:r>
              <a:rPr lang="en-US" baseline="-25000" dirty="0"/>
              <a:t>2</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E0AE1084-E5E4-B044-9DA2-CD19B8F79B35}"/>
                  </a:ext>
                </a:extLst>
              </p:cNvPr>
              <p:cNvSpPr txBox="1"/>
              <p:nvPr/>
            </p:nvSpPr>
            <p:spPr>
              <a:xfrm>
                <a:off x="5386057" y="5664356"/>
                <a:ext cx="2575129"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r>
                        <a:rPr lang="en-US" b="0" i="1" smtClean="0">
                          <a:latin typeface="Cambria Math" panose="02040503050406030204" pitchFamily="18" charset="0"/>
                        </a:rPr>
                        <m:t>𝑝</m:t>
                      </m:r>
                      <m:r>
                        <a:rPr lang="en-US" b="0" i="1" smtClean="0">
                          <a:latin typeface="Cambria Math" charset="0"/>
                        </a:rPr>
                        <m:t>=</m:t>
                      </m:r>
                      <m:sSup>
                        <m:sSupPr>
                          <m:ctrlPr>
                            <a:rPr lang="en-US" b="1" i="1">
                              <a:latin typeface="Cambria Math" panose="02040503050406030204" pitchFamily="18" charset="0"/>
                            </a:rPr>
                          </m:ctrlPr>
                        </m:sSupPr>
                        <m:e>
                          <m:r>
                            <a:rPr lang="en-US" b="1" i="1">
                              <a:latin typeface="Cambria Math" panose="02040503050406030204" pitchFamily="18" charset="0"/>
                            </a:rPr>
                            <m:t>𝑴</m:t>
                          </m:r>
                        </m:e>
                        <m:sup>
                          <m:r>
                            <a:rPr lang="en-US" b="1" i="1">
                              <a:latin typeface="Cambria Math" panose="02040503050406030204" pitchFamily="18" charset="0"/>
                            </a:rPr>
                            <m:t>−</m:t>
                          </m:r>
                          <m:r>
                            <a:rPr lang="en-US" b="1" i="1">
                              <a:latin typeface="Cambria Math" panose="02040503050406030204" pitchFamily="18" charset="0"/>
                            </a:rPr>
                            <m:t>𝟏</m:t>
                          </m:r>
                        </m:sup>
                      </m:sSup>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e>
                      </m:d>
                      <m:sSub>
                        <m:sSubPr>
                          <m:ctrlPr>
                            <a:rPr lang="mr-IN"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𝑥</m:t>
                          </m:r>
                        </m:sub>
                      </m:sSub>
                    </m:oMath>
                  </m:oMathPara>
                </a14:m>
                <a:endParaRPr lang="en-US" dirty="0"/>
              </a:p>
            </p:txBody>
          </p:sp>
        </mc:Choice>
        <mc:Fallback xmlns="">
          <p:sp>
            <p:nvSpPr>
              <p:cNvPr id="121" name="TextBox 120">
                <a:extLst>
                  <a:ext uri="{FF2B5EF4-FFF2-40B4-BE49-F238E27FC236}">
                    <a16:creationId xmlns:a16="http://schemas.microsoft.com/office/drawing/2014/main" id="{E0AE1084-E5E4-B044-9DA2-CD19B8F79B35}"/>
                  </a:ext>
                </a:extLst>
              </p:cNvPr>
              <p:cNvSpPr txBox="1">
                <a:spLocks noRot="1" noChangeAspect="1" noMove="1" noResize="1" noEditPoints="1" noAdjustHandles="1" noChangeArrowheads="1" noChangeShapeType="1" noTextEdit="1"/>
              </p:cNvSpPr>
              <p:nvPr/>
            </p:nvSpPr>
            <p:spPr>
              <a:xfrm>
                <a:off x="5386057" y="5664356"/>
                <a:ext cx="2575129" cy="375552"/>
              </a:xfrm>
              <a:prstGeom prst="rect">
                <a:avLst/>
              </a:prstGeom>
              <a:blipFill>
                <a:blip r:embed="rId2"/>
                <a:stretch>
                  <a:fillRect b="-9677"/>
                </a:stretch>
              </a:blipFill>
            </p:spPr>
            <p:txBody>
              <a:bodyPr/>
              <a:lstStyle/>
              <a:p>
                <a:r>
                  <a:rPr lang="en-US">
                    <a:noFill/>
                  </a:rPr>
                  <a:t> </a:t>
                </a:r>
              </a:p>
            </p:txBody>
          </p:sp>
        </mc:Fallback>
      </mc:AlternateContent>
    </p:spTree>
    <p:extLst>
      <p:ext uri="{BB962C8B-B14F-4D97-AF65-F5344CB8AC3E}">
        <p14:creationId xmlns:p14="http://schemas.microsoft.com/office/powerpoint/2010/main" val="327308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87" y="223728"/>
            <a:ext cx="7900632" cy="570225"/>
          </a:xfrm>
        </p:spPr>
        <p:txBody>
          <a:bodyPr/>
          <a:lstStyle/>
          <a:p>
            <a:r>
              <a:rPr lang="en-US" dirty="0"/>
              <a:t>Incremental Pressure-Projection </a:t>
            </a:r>
            <a:br>
              <a:rPr lang="en-US" dirty="0"/>
            </a:br>
            <a:r>
              <a:rPr lang="en-US" dirty="0"/>
              <a:t>  without Pressure Stabilization</a:t>
            </a:r>
          </a:p>
        </p:txBody>
      </p:sp>
      <p:sp>
        <p:nvSpPr>
          <p:cNvPr id="2" name="Slide Number Placeholder 1"/>
          <p:cNvSpPr>
            <a:spLocks noGrp="1"/>
          </p:cNvSpPr>
          <p:nvPr>
            <p:ph type="sldNum" sz="quarter" idx="4"/>
          </p:nvPr>
        </p:nvSpPr>
        <p:spPr/>
        <p:txBody>
          <a:bodyPr/>
          <a:lstStyle/>
          <a:p>
            <a:fld id="{4FAB73BC-B049-4115-A692-8D63A059BFB8}" type="slidenum">
              <a:rPr lang="en-US" smtClean="0"/>
              <a:pPr/>
              <a:t>13</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Let the inverse of </a:t>
            </a:r>
            <a:r>
              <a:rPr lang="en-US" b="1" dirty="0"/>
              <a:t>A</a:t>
            </a:r>
            <a:r>
              <a:rPr lang="en-US" dirty="0"/>
              <a:t>, </a:t>
            </a:r>
            <a:r>
              <a:rPr lang="en-US" b="1" dirty="0"/>
              <a:t>A</a:t>
            </a:r>
            <a:r>
              <a:rPr lang="en-US" b="1" baseline="30000" dirty="0"/>
              <a:t>-1  </a:t>
            </a:r>
            <a:r>
              <a:rPr lang="en-US" dirty="0"/>
              <a:t>be approximated by </a:t>
            </a:r>
            <a:r>
              <a:rPr lang="en-US" b="1" dirty="0"/>
              <a:t>B</a:t>
            </a:r>
            <a:r>
              <a:rPr lang="en-US" b="1" baseline="-25000" dirty="0"/>
              <a:t>2 </a:t>
            </a:r>
            <a:r>
              <a:rPr lang="en-US" dirty="0"/>
              <a:t>as a scalar, </a:t>
            </a:r>
            <a:r>
              <a:rPr lang="en-US" b="1" dirty="0">
                <a:latin typeface="symbol" charset="2"/>
              </a:rPr>
              <a:t>t </a:t>
            </a:r>
          </a:p>
          <a:p>
            <a:pPr>
              <a:buFont typeface="Arial" charset="0"/>
              <a:buChar char="•"/>
            </a:pPr>
            <a:r>
              <a:rPr lang="en-US" b="1" dirty="0">
                <a:latin typeface="symbol" charset="2"/>
              </a:rPr>
              <a:t> </a:t>
            </a:r>
            <a:r>
              <a:rPr lang="en-US" dirty="0"/>
              <a:t>Let </a:t>
            </a:r>
            <a:r>
              <a:rPr lang="en-US" b="1" dirty="0"/>
              <a:t>B</a:t>
            </a:r>
            <a:r>
              <a:rPr lang="en-US" b="1" baseline="-25000" dirty="0"/>
              <a:t>1</a:t>
            </a:r>
            <a:r>
              <a:rPr lang="en-US" b="1" dirty="0"/>
              <a:t> </a:t>
            </a:r>
            <a:r>
              <a:rPr lang="en-US" dirty="0"/>
              <a:t>be equal to the scaled Laplace operator, -</a:t>
            </a:r>
            <a:r>
              <a:rPr lang="en-US" b="1" dirty="0">
                <a:latin typeface="symbol" charset="2"/>
              </a:rPr>
              <a:t> </a:t>
            </a:r>
            <a:r>
              <a:rPr lang="en-US" b="1" dirty="0" err="1">
                <a:latin typeface="symbol" charset="2"/>
              </a:rPr>
              <a:t>t</a:t>
            </a:r>
            <a:r>
              <a:rPr lang="en-US" b="1" dirty="0" err="1"/>
              <a:t>L</a:t>
            </a:r>
            <a:endParaRPr lang="en-US" b="1" dirty="0"/>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r>
              <a:rPr lang="en-US" b="1" dirty="0">
                <a:latin typeface="symbol" charset="2"/>
              </a:rPr>
              <a:t> </a:t>
            </a:r>
            <a:r>
              <a:rPr lang="en-US" dirty="0"/>
              <a:t>The new splitting and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The above can be shown to demonstrate second-order temporal error (coming)</a:t>
            </a:r>
          </a:p>
          <a:p>
            <a:pPr>
              <a:buFont typeface="Arial" charset="0"/>
              <a:buChar char="•"/>
            </a:pPr>
            <a:r>
              <a:rPr lang="en-US" dirty="0"/>
              <a:t> A scheme can be designed such that </a:t>
            </a:r>
            <a:r>
              <a:rPr lang="en-US" b="1" dirty="0"/>
              <a:t>L</a:t>
            </a:r>
            <a:r>
              <a:rPr lang="en-US" dirty="0"/>
              <a:t> = </a:t>
            </a:r>
            <a:r>
              <a:rPr lang="en-US" b="1" dirty="0"/>
              <a:t>DG </a:t>
            </a:r>
            <a:r>
              <a:rPr lang="en-US" dirty="0"/>
              <a:t>(staggered)</a:t>
            </a:r>
          </a:p>
          <a:p>
            <a:pPr>
              <a:buFont typeface="Arial" charset="0"/>
              <a:buChar char="•"/>
            </a:pPr>
            <a:r>
              <a:rPr lang="en-US" dirty="0"/>
              <a:t> A scheme in which </a:t>
            </a:r>
            <a:r>
              <a:rPr lang="en-US" b="1" dirty="0"/>
              <a:t>L</a:t>
            </a:r>
            <a:r>
              <a:rPr lang="en-US" dirty="0"/>
              <a:t> != </a:t>
            </a:r>
            <a:r>
              <a:rPr lang="en-US" b="1" dirty="0"/>
              <a:t>DG </a:t>
            </a:r>
            <a:r>
              <a:rPr lang="en-US" dirty="0"/>
              <a:t>(collocated or equal-order) can show that </a:t>
            </a:r>
            <a:r>
              <a:rPr lang="en-US" b="1" dirty="0"/>
              <a:t>L-DG</a:t>
            </a:r>
            <a:r>
              <a:rPr lang="en-US" dirty="0"/>
              <a:t> ~ 4</a:t>
            </a:r>
            <a:r>
              <a:rPr lang="en-US" baseline="30000" dirty="0"/>
              <a:t>th</a:t>
            </a:r>
            <a:r>
              <a:rPr lang="en-US" dirty="0"/>
              <a:t>-order pressure stabilization, however, in this case acting on p</a:t>
            </a:r>
            <a:r>
              <a:rPr lang="en-US" baseline="30000" dirty="0"/>
              <a:t>n+1</a:t>
            </a:r>
            <a:r>
              <a:rPr lang="en-US" dirty="0"/>
              <a:t>-p</a:t>
            </a:r>
            <a:r>
              <a:rPr lang="en-US" baseline="30000" dirty="0"/>
              <a:t>n</a:t>
            </a:r>
          </a:p>
        </p:txBody>
      </p:sp>
      <mc:AlternateContent xmlns:mc="http://schemas.openxmlformats.org/markup-compatibility/2006" xmlns:a14="http://schemas.microsoft.com/office/drawing/2010/main">
        <mc:Choice Requires="a14">
          <p:sp>
            <p:nvSpPr>
              <p:cNvPr id="10" name="TextBox 9"/>
              <p:cNvSpPr txBox="1"/>
              <p:nvPr/>
            </p:nvSpPr>
            <p:spPr>
              <a:xfrm>
                <a:off x="2563847" y="3306301"/>
                <a:ext cx="3315554"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r>
                                  <a:rPr lang="en-US" i="1" smtClean="0">
                                    <a:solidFill>
                                      <a:schemeClr val="tx1"/>
                                    </a:solidFill>
                                    <a:latin typeface="Cambria Math" charset="0"/>
                                    <a:ea typeface="Cambria Math" charset="0"/>
                                    <a:cs typeface="Cambria Math" charset="0"/>
                                  </a:rPr>
                                  <m:t>𝜏</m:t>
                                </m:r>
                                <m:r>
                                  <a:rPr lang="en-US" b="1" i="1" smtClean="0">
                                    <a:solidFill>
                                      <a:schemeClr val="tx1"/>
                                    </a:solidFill>
                                    <a:latin typeface="Cambria Math" charset="0"/>
                                    <a:ea typeface="Cambria Math" charset="0"/>
                                    <a:cs typeface="Cambria Math" charset="0"/>
                                  </a:rPr>
                                  <m:t>𝑮</m:t>
                                </m:r>
                              </m:e>
                            </m:mr>
                            <m:mr>
                              <m:e>
                                <m:r>
                                  <a:rPr lang="en-US" b="0" i="1" smtClean="0">
                                    <a:latin typeface="Cambria Math" charset="0"/>
                                  </a:rPr>
                                  <m:t>0</m:t>
                                </m:r>
                              </m:e>
                              <m:e>
                                <m:r>
                                  <a:rPr lang="en-US" b="1" i="1" smtClean="0">
                                    <a:latin typeface="Cambria Math" charset="0"/>
                                  </a:rPr>
                                  <m:t>𝑰</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mr-IN"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𝑮</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sup>
                                </m:sSup>
                              </m:e>
                            </m:mr>
                            <m:mr>
                              <m:e>
                                <m:r>
                                  <a:rPr lang="en-US" b="0" i="1" smtClean="0">
                                    <a:latin typeface="Cambria Math" charset="0"/>
                                  </a:rPr>
                                  <m:t>0</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63847" y="3306301"/>
                <a:ext cx="3315554" cy="543418"/>
              </a:xfrm>
              <a:prstGeom prst="rect">
                <a:avLst/>
              </a:prstGeom>
              <a:blipFill>
                <a:blip r:embed="rId2"/>
                <a:stretch>
                  <a:fillRect t="-9091" b="-15909"/>
                </a:stretch>
              </a:blipFill>
            </p:spPr>
            <p:txBody>
              <a:bodyPr/>
              <a:lstStyle/>
              <a:p>
                <a:r>
                  <a:rPr lang="en-US">
                    <a:noFill/>
                  </a:rPr>
                  <a:t> </a:t>
                </a:r>
              </a:p>
            </p:txBody>
          </p:sp>
        </mc:Fallback>
      </mc:AlternateContent>
      <p:sp>
        <p:nvSpPr>
          <p:cNvPr id="15" name="TextBox 14"/>
          <p:cNvSpPr txBox="1"/>
          <p:nvPr/>
        </p:nvSpPr>
        <p:spPr>
          <a:xfrm>
            <a:off x="792858" y="2437957"/>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792858" y="3393344"/>
            <a:ext cx="1774845" cy="369332"/>
          </a:xfrm>
          <a:prstGeom prst="rect">
            <a:avLst/>
          </a:prstGeom>
          <a:noFill/>
        </p:spPr>
        <p:txBody>
          <a:bodyPr wrap="none" rtlCol="0">
            <a:spAutoFit/>
          </a:bodyPr>
          <a:lstStyle/>
          <a:p>
            <a:r>
              <a:rPr lang="en-US">
                <a:latin typeface="+mj-lt"/>
              </a:rPr>
              <a:t>Nodal Projection:</a:t>
            </a:r>
            <a:endParaRPr lang="en-US" dirty="0">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6470551" y="2321028"/>
                <a:ext cx="2221432" cy="292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𝑨</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acc>
                        <m:accPr>
                          <m:chr m:val="̂"/>
                          <m:ctrlPr>
                            <a:rPr lang="mr-IN" i="1">
                              <a:latin typeface="Cambria Math" panose="02040503050406030204" pitchFamily="18" charset="0"/>
                            </a:rPr>
                          </m:ctrlPr>
                        </m:accPr>
                        <m:e>
                          <m:r>
                            <a:rPr lang="en-US" b="1" i="1">
                              <a:latin typeface="Cambria Math" charset="0"/>
                            </a:rPr>
                            <m:t>𝒇</m:t>
                          </m:r>
                        </m:e>
                      </m:acc>
                      <m:r>
                        <a:rPr lang="en-US" b="0" i="1" smtClean="0">
                          <a:latin typeface="Cambria Math" panose="02040503050406030204" pitchFamily="18" charset="0"/>
                        </a:rPr>
                        <m:t>=</m:t>
                      </m:r>
                      <m:r>
                        <a:rPr lang="en-US" b="1" i="1" smtClean="0">
                          <a:latin typeface="Cambria Math" charset="0"/>
                        </a:rPr>
                        <m:t>𝒇</m:t>
                      </m:r>
                      <m:r>
                        <a:rPr lang="en-US" b="0" i="1" smtClean="0">
                          <a:latin typeface="Cambria Math" charset="0"/>
                        </a:rPr>
                        <m:t>−</m:t>
                      </m:r>
                      <m:r>
                        <a:rPr lang="en-US" b="1" i="1" smtClean="0">
                          <a:latin typeface="Cambria Math" charset="0"/>
                        </a:rPr>
                        <m:t>𝑮</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0551" y="2321028"/>
                <a:ext cx="2221432" cy="292581"/>
              </a:xfrm>
              <a:prstGeom prst="rect">
                <a:avLst/>
              </a:prstGeom>
              <a:blipFill>
                <a:blip r:embed="rId3"/>
                <a:stretch>
                  <a:fillRect t="-1666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355989" y="2691030"/>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𝑳</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355989" y="2691030"/>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19" name="Left Brace 18"/>
          <p:cNvSpPr/>
          <p:nvPr/>
        </p:nvSpPr>
        <p:spPr>
          <a:xfrm>
            <a:off x="6272073" y="22990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6164690" y="3320329"/>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𝜏</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m:t>
                          </m:r>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r>
                        <a:rPr lang="en-US" b="0" i="1" smtClean="0">
                          <a:latin typeface="Cambria Math"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164690" y="3320329"/>
                <a:ext cx="2907510" cy="276999"/>
              </a:xfrm>
              <a:prstGeom prst="rect">
                <a:avLst/>
              </a:prstGeom>
              <a:blipFill>
                <a:blip r:embed="rId5"/>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64690" y="3621062"/>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164690" y="3621062"/>
                <a:ext cx="2907510" cy="276999"/>
              </a:xfrm>
              <a:prstGeom prst="rect">
                <a:avLst/>
              </a:prstGeom>
              <a:blipFill>
                <a:blip r:embed="rId6"/>
                <a:stretch>
                  <a:fillRect t="-18182" b="-27273"/>
                </a:stretch>
              </a:blipFill>
            </p:spPr>
            <p:txBody>
              <a:bodyPr/>
              <a:lstStyle/>
              <a:p>
                <a:r>
                  <a:rPr lang="en-US">
                    <a:noFill/>
                  </a:rPr>
                  <a:t> </a:t>
                </a:r>
              </a:p>
            </p:txBody>
          </p:sp>
        </mc:Fallback>
      </mc:AlternateContent>
      <p:sp>
        <p:nvSpPr>
          <p:cNvPr id="22" name="Left Brace 21"/>
          <p:cNvSpPr/>
          <p:nvPr/>
        </p:nvSpPr>
        <p:spPr>
          <a:xfrm>
            <a:off x="5893549" y="3181792"/>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516807" y="4599159"/>
                <a:ext cx="5137230" cy="616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i="1">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516807" y="4599159"/>
                <a:ext cx="5137230" cy="616387"/>
              </a:xfrm>
              <a:prstGeom prst="rect">
                <a:avLst/>
              </a:prstGeom>
              <a:blipFill>
                <a:blip r:embed="rId7"/>
                <a:stretch>
                  <a:fillRect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039344" y="2356043"/>
                <a:ext cx="3607444" cy="5779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𝟎</m:t>
                                </m:r>
                              </m:e>
                            </m:mr>
                            <m:mr>
                              <m:e>
                                <m:r>
                                  <a:rPr lang="en-US" b="1" i="1" smtClean="0">
                                    <a:latin typeface="Cambria Math" charset="0"/>
                                  </a:rPr>
                                  <m:t>𝑫</m:t>
                                </m:r>
                              </m:e>
                              <m:e>
                                <m:r>
                                  <a:rPr lang="en-US" b="1"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acc>
                                  <m:accPr>
                                    <m:chr m:val="̂"/>
                                    <m:ctrlPr>
                                      <a:rPr lang="mr-IN" b="0" i="1" smtClean="0">
                                        <a:latin typeface="Cambria Math" panose="02040503050406030204" pitchFamily="18" charset="0"/>
                                      </a:rPr>
                                    </m:ctrlPr>
                                  </m:accPr>
                                  <m:e>
                                    <m:r>
                                      <a:rPr lang="en-US" b="1" i="1" smtClean="0">
                                        <a:latin typeface="Cambria Math" charset="0"/>
                                      </a:rPr>
                                      <m:t>𝒇</m:t>
                                    </m:r>
                                  </m:e>
                                </m:acc>
                              </m:e>
                            </m:mr>
                            <m:mr>
                              <m:e>
                                <m:r>
                                  <a:rPr lang="en-US" i="1">
                                    <a:latin typeface="Cambria Math" charset="0"/>
                                  </a:rPr>
                                  <m:t>−</m:t>
                                </m:r>
                                <m:r>
                                  <a:rPr lang="en-US"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sSup>
                                  <m:sSupPr>
                                    <m:ctrlPr>
                                      <a:rPr lang="en-US"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039344" y="2356043"/>
                <a:ext cx="3607444" cy="577979"/>
              </a:xfrm>
              <a:prstGeom prst="rect">
                <a:avLst/>
              </a:prstGeom>
              <a:blipFill>
                <a:blip r:embed="rId8"/>
                <a:stretch>
                  <a:fillRect t="-10870" b="-13043"/>
                </a:stretch>
              </a:blipFill>
            </p:spPr>
            <p:txBody>
              <a:bodyPr/>
              <a:lstStyle/>
              <a:p>
                <a:r>
                  <a:rPr lang="en-US">
                    <a:noFill/>
                  </a:rPr>
                  <a:t> </a:t>
                </a:r>
              </a:p>
            </p:txBody>
          </p:sp>
        </mc:Fallback>
      </mc:AlternateContent>
      <p:sp>
        <p:nvSpPr>
          <p:cNvPr id="48" name="TextBox 47"/>
          <p:cNvSpPr txBox="1"/>
          <p:nvPr/>
        </p:nvSpPr>
        <p:spPr>
          <a:xfrm>
            <a:off x="6799559" y="4235304"/>
            <a:ext cx="1887761" cy="923330"/>
          </a:xfrm>
          <a:prstGeom prst="rect">
            <a:avLst/>
          </a:prstGeom>
          <a:noFill/>
        </p:spPr>
        <p:txBody>
          <a:bodyPr wrap="none" rtlCol="0">
            <a:spAutoFit/>
          </a:bodyPr>
          <a:lstStyle/>
          <a:p>
            <a:r>
              <a:rPr lang="en-US" dirty="0">
                <a:solidFill>
                  <a:schemeClr val="accent4"/>
                </a:solidFill>
                <a:latin typeface="+mj-lt"/>
              </a:rPr>
              <a:t>Examples:</a:t>
            </a:r>
          </a:p>
          <a:p>
            <a:pPr marL="285750" indent="-285750">
              <a:buFont typeface="Arial" charset="0"/>
              <a:buChar char="•"/>
            </a:pPr>
            <a:r>
              <a:rPr lang="en-US" dirty="0">
                <a:solidFill>
                  <a:schemeClr val="accent4"/>
                </a:solidFill>
                <a:latin typeface="+mj-lt"/>
              </a:rPr>
              <a:t>Dwyer (1990)</a:t>
            </a:r>
          </a:p>
          <a:p>
            <a:pPr marL="285750" indent="-285750">
              <a:buFont typeface="Arial" charset="0"/>
              <a:buChar char="•"/>
            </a:pPr>
            <a:r>
              <a:rPr lang="en-US" dirty="0">
                <a:solidFill>
                  <a:schemeClr val="accent4"/>
                </a:solidFill>
                <a:latin typeface="+mj-lt"/>
              </a:rPr>
              <a:t>Almgren (2000)</a:t>
            </a:r>
          </a:p>
        </p:txBody>
      </p:sp>
    </p:spTree>
    <p:extLst>
      <p:ext uri="{BB962C8B-B14F-4D97-AF65-F5344CB8AC3E}">
        <p14:creationId xmlns:p14="http://schemas.microsoft.com/office/powerpoint/2010/main" val="196794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Pressure Stabilization (L!=DG) in an Equal-Order Approach</a:t>
            </a:r>
          </a:p>
        </p:txBody>
      </p:sp>
      <p:sp>
        <p:nvSpPr>
          <p:cNvPr id="3" name="Slide Number Placeholder 2"/>
          <p:cNvSpPr>
            <a:spLocks noGrp="1"/>
          </p:cNvSpPr>
          <p:nvPr>
            <p:ph type="sldNum" sz="quarter" idx="4"/>
          </p:nvPr>
        </p:nvSpPr>
        <p:spPr/>
        <p:txBody>
          <a:bodyPr/>
          <a:lstStyle/>
          <a:p>
            <a:fld id="{4FAB73BC-B049-4115-A692-8D63A059BFB8}" type="slidenum">
              <a:rPr lang="en-US" smtClean="0"/>
              <a:pPr/>
              <a:t>14</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59" y="1959452"/>
            <a:ext cx="4392400" cy="368155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156" y="2216461"/>
            <a:ext cx="3926540" cy="3167534"/>
          </a:xfrm>
          <a:prstGeom prst="rect">
            <a:avLst/>
          </a:prstGeom>
        </p:spPr>
      </p:pic>
      <p:sp>
        <p:nvSpPr>
          <p:cNvPr id="17" name="Text Placeholder 4"/>
          <p:cNvSpPr>
            <a:spLocks noGrp="1"/>
          </p:cNvSpPr>
          <p:nvPr>
            <p:ph type="body" sz="quarter" idx="10"/>
          </p:nvPr>
        </p:nvSpPr>
        <p:spPr>
          <a:xfrm>
            <a:off x="615987" y="1441700"/>
            <a:ext cx="8216857" cy="5416300"/>
          </a:xfrm>
        </p:spPr>
        <p:txBody>
          <a:bodyPr>
            <a:normAutofit/>
          </a:bodyPr>
          <a:lstStyle/>
          <a:p>
            <a:pPr>
              <a:buFont typeface="Arial" charset="0"/>
              <a:buChar char="•"/>
            </a:pPr>
            <a:r>
              <a:rPr lang="en-US" dirty="0"/>
              <a:t> Consider the classic lid-driven cavity flow with top wall velocity of </a:t>
            </a:r>
            <a:r>
              <a:rPr lang="en-US" dirty="0" err="1"/>
              <a:t>Uo</a:t>
            </a:r>
            <a:endParaRPr lang="en-US" dirty="0"/>
          </a:p>
        </p:txBody>
      </p:sp>
      <p:cxnSp>
        <p:nvCxnSpPr>
          <p:cNvPr id="19" name="Straight Arrow Connector 18"/>
          <p:cNvCxnSpPr/>
          <p:nvPr/>
        </p:nvCxnSpPr>
        <p:spPr>
          <a:xfrm>
            <a:off x="1529412" y="1800243"/>
            <a:ext cx="2083893" cy="8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71623" y="1615577"/>
            <a:ext cx="465192" cy="369332"/>
          </a:xfrm>
          <a:prstGeom prst="rect">
            <a:avLst/>
          </a:prstGeom>
          <a:noFill/>
        </p:spPr>
        <p:txBody>
          <a:bodyPr wrap="none" rtlCol="0">
            <a:spAutoFit/>
          </a:bodyPr>
          <a:lstStyle/>
          <a:p>
            <a:r>
              <a:rPr lang="en-US">
                <a:latin typeface="+mj-lt"/>
              </a:rPr>
              <a:t>Uo</a:t>
            </a:r>
            <a:endParaRPr lang="en-US" dirty="0">
              <a:latin typeface="+mj-lt"/>
            </a:endParaRPr>
          </a:p>
        </p:txBody>
      </p:sp>
      <p:sp>
        <p:nvSpPr>
          <p:cNvPr id="23" name="TextBox 22"/>
          <p:cNvSpPr txBox="1"/>
          <p:nvPr/>
        </p:nvSpPr>
        <p:spPr>
          <a:xfrm>
            <a:off x="5624537" y="5385411"/>
            <a:ext cx="3300904" cy="646331"/>
          </a:xfrm>
          <a:prstGeom prst="rect">
            <a:avLst/>
          </a:prstGeom>
          <a:noFill/>
        </p:spPr>
        <p:txBody>
          <a:bodyPr wrap="none" rtlCol="0">
            <a:spAutoFit/>
          </a:bodyPr>
          <a:lstStyle/>
          <a:p>
            <a:pPr algn="ctr"/>
            <a:r>
              <a:rPr lang="en-US" dirty="0"/>
              <a:t>Unsmoothed pressure field at </a:t>
            </a:r>
          </a:p>
          <a:p>
            <a:pPr algn="ctr"/>
            <a:r>
              <a:rPr lang="en-US" dirty="0"/>
              <a:t>various Courant numbers</a:t>
            </a:r>
          </a:p>
        </p:txBody>
      </p:sp>
      <p:sp>
        <p:nvSpPr>
          <p:cNvPr id="24" name="TextBox 23"/>
          <p:cNvSpPr txBox="1"/>
          <p:nvPr/>
        </p:nvSpPr>
        <p:spPr>
          <a:xfrm>
            <a:off x="854037" y="5578978"/>
            <a:ext cx="2824811" cy="646331"/>
          </a:xfrm>
          <a:prstGeom prst="rect">
            <a:avLst/>
          </a:prstGeom>
          <a:noFill/>
        </p:spPr>
        <p:txBody>
          <a:bodyPr wrap="none" rtlCol="0">
            <a:spAutoFit/>
          </a:bodyPr>
          <a:lstStyle/>
          <a:p>
            <a:pPr algn="ctr"/>
            <a:r>
              <a:rPr lang="en-US" dirty="0"/>
              <a:t>lid-driven cavity velocity </a:t>
            </a:r>
          </a:p>
          <a:p>
            <a:pPr algn="ctr"/>
            <a:r>
              <a:rPr lang="en-US" dirty="0"/>
              <a:t>(u-component)</a:t>
            </a:r>
          </a:p>
        </p:txBody>
      </p:sp>
      <p:sp>
        <p:nvSpPr>
          <p:cNvPr id="4" name="TextBox 3">
            <a:extLst>
              <a:ext uri="{FF2B5EF4-FFF2-40B4-BE49-F238E27FC236}">
                <a16:creationId xmlns:a16="http://schemas.microsoft.com/office/drawing/2014/main" id="{526B1469-4352-3945-8C97-5697497CC565}"/>
              </a:ext>
            </a:extLst>
          </p:cNvPr>
          <p:cNvSpPr txBox="1"/>
          <p:nvPr/>
        </p:nvSpPr>
        <p:spPr>
          <a:xfrm>
            <a:off x="212942" y="6290322"/>
            <a:ext cx="8931058" cy="646331"/>
          </a:xfrm>
          <a:prstGeom prst="rect">
            <a:avLst/>
          </a:prstGeom>
          <a:noFill/>
        </p:spPr>
        <p:txBody>
          <a:bodyPr wrap="square" rtlCol="0">
            <a:spAutoFit/>
          </a:bodyPr>
          <a:lstStyle/>
          <a:p>
            <a:r>
              <a:rPr lang="en-US" dirty="0"/>
              <a:t>Equal-Order: same basis and interpolation operators for continuity and momentum Also known as: “collocated”</a:t>
            </a:r>
          </a:p>
        </p:txBody>
      </p:sp>
    </p:spTree>
    <p:extLst>
      <p:ext uri="{BB962C8B-B14F-4D97-AF65-F5344CB8AC3E}">
        <p14:creationId xmlns:p14="http://schemas.microsoft.com/office/powerpoint/2010/main" val="199972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87" y="223728"/>
            <a:ext cx="7900632" cy="570225"/>
          </a:xfrm>
        </p:spPr>
        <p:txBody>
          <a:bodyPr/>
          <a:lstStyle/>
          <a:p>
            <a:r>
              <a:rPr lang="en-US" dirty="0"/>
              <a:t>Incremental Approximate Pressure-Projection</a:t>
            </a:r>
            <a:br>
              <a:rPr lang="en-US" dirty="0"/>
            </a:br>
            <a:r>
              <a:rPr lang="en-US" dirty="0"/>
              <a:t>  with Pressure Stabilization Errors</a:t>
            </a:r>
          </a:p>
        </p:txBody>
      </p:sp>
      <p:sp>
        <p:nvSpPr>
          <p:cNvPr id="2" name="Slide Number Placeholder 1"/>
          <p:cNvSpPr>
            <a:spLocks noGrp="1"/>
          </p:cNvSpPr>
          <p:nvPr>
            <p:ph type="sldNum" sz="quarter" idx="4"/>
          </p:nvPr>
        </p:nvSpPr>
        <p:spPr/>
        <p:txBody>
          <a:bodyPr/>
          <a:lstStyle/>
          <a:p>
            <a:fld id="{4FAB73BC-B049-4115-A692-8D63A059BFB8}" type="slidenum">
              <a:rPr lang="en-US" smtClean="0"/>
              <a:pPr/>
              <a:t>15</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Let the inverse of </a:t>
            </a:r>
            <a:r>
              <a:rPr lang="en-US" b="1" dirty="0"/>
              <a:t>A</a:t>
            </a:r>
            <a:r>
              <a:rPr lang="en-US" dirty="0"/>
              <a:t>, </a:t>
            </a:r>
            <a:r>
              <a:rPr lang="en-US" b="1" dirty="0"/>
              <a:t>A</a:t>
            </a:r>
            <a:r>
              <a:rPr lang="en-US" b="1" baseline="30000" dirty="0"/>
              <a:t>-1  </a:t>
            </a:r>
            <a:r>
              <a:rPr lang="en-US" dirty="0"/>
              <a:t>be approximated by </a:t>
            </a:r>
            <a:r>
              <a:rPr lang="en-US" b="1" dirty="0"/>
              <a:t>B</a:t>
            </a:r>
            <a:r>
              <a:rPr lang="en-US" b="1" baseline="-25000" dirty="0"/>
              <a:t>2 </a:t>
            </a:r>
            <a:r>
              <a:rPr lang="en-US" dirty="0"/>
              <a:t>as a scalar, </a:t>
            </a:r>
            <a:r>
              <a:rPr lang="en-US" b="1" dirty="0">
                <a:latin typeface="symbol" charset="2"/>
              </a:rPr>
              <a:t>t </a:t>
            </a:r>
            <a:r>
              <a:rPr lang="en-US" b="1" dirty="0"/>
              <a:t>(which is ~ time scale)</a:t>
            </a:r>
            <a:r>
              <a:rPr lang="en-US" b="1" dirty="0">
                <a:latin typeface="symbol" charset="2"/>
              </a:rPr>
              <a:t> </a:t>
            </a:r>
          </a:p>
          <a:p>
            <a:pPr>
              <a:buFont typeface="Arial" charset="0"/>
              <a:buChar char="•"/>
            </a:pPr>
            <a:r>
              <a:rPr lang="en-US" b="1" dirty="0">
                <a:latin typeface="symbol" charset="2"/>
              </a:rPr>
              <a:t> </a:t>
            </a:r>
            <a:r>
              <a:rPr lang="en-US" dirty="0"/>
              <a:t>Let </a:t>
            </a:r>
            <a:r>
              <a:rPr lang="en-US" b="1" dirty="0"/>
              <a:t>B</a:t>
            </a:r>
            <a:r>
              <a:rPr lang="en-US" b="1" baseline="-25000" dirty="0"/>
              <a:t>1</a:t>
            </a:r>
            <a:r>
              <a:rPr lang="en-US" b="1" dirty="0"/>
              <a:t> </a:t>
            </a:r>
            <a:r>
              <a:rPr lang="en-US" dirty="0"/>
              <a:t>be equal to the scaled Laplace operator, -</a:t>
            </a:r>
            <a:r>
              <a:rPr lang="en-US" b="1" dirty="0">
                <a:latin typeface="symbol" charset="2"/>
              </a:rPr>
              <a:t> </a:t>
            </a:r>
            <a:r>
              <a:rPr lang="en-US" b="1" dirty="0" err="1">
                <a:latin typeface="symbol" charset="2"/>
              </a:rPr>
              <a:t>t</a:t>
            </a:r>
            <a:r>
              <a:rPr lang="en-US" b="1" dirty="0" err="1"/>
              <a:t>L</a:t>
            </a:r>
            <a:endParaRPr lang="en-US" b="1" dirty="0"/>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r>
              <a:rPr lang="en-US" b="1" dirty="0">
                <a:latin typeface="symbol" charset="2"/>
              </a:rPr>
              <a:t> </a:t>
            </a:r>
            <a:r>
              <a:rPr lang="en-US" dirty="0"/>
              <a:t>The new splitting and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The above can be shown to hold a second-order temporal error (coming)</a:t>
            </a:r>
          </a:p>
          <a:p>
            <a:pPr>
              <a:buFont typeface="Arial" charset="0"/>
              <a:buChar char="•"/>
            </a:pPr>
            <a:r>
              <a:rPr lang="en-US" dirty="0"/>
              <a:t> Here, due to equal-order interpolation, i.e., collocation of primitives, </a:t>
            </a:r>
            <a:r>
              <a:rPr lang="en-US" b="1" dirty="0"/>
              <a:t>L</a:t>
            </a:r>
            <a:r>
              <a:rPr lang="en-US" dirty="0"/>
              <a:t> != </a:t>
            </a:r>
            <a:r>
              <a:rPr lang="en-US" b="1" dirty="0"/>
              <a:t>DG </a:t>
            </a:r>
          </a:p>
          <a:p>
            <a:pPr>
              <a:buFont typeface="Arial" charset="0"/>
              <a:buChar char="•"/>
            </a:pPr>
            <a:r>
              <a:rPr lang="en-US" b="1" dirty="0"/>
              <a:t> </a:t>
            </a:r>
            <a:r>
              <a:rPr lang="en-US" dirty="0"/>
              <a:t>Therefore, </a:t>
            </a:r>
            <a:r>
              <a:rPr lang="en-US" b="1" dirty="0"/>
              <a:t>L-DG</a:t>
            </a:r>
            <a:r>
              <a:rPr lang="en-US" dirty="0"/>
              <a:t> ~ 4</a:t>
            </a:r>
            <a:r>
              <a:rPr lang="en-US" baseline="30000" dirty="0"/>
              <a:t>th</a:t>
            </a:r>
            <a:r>
              <a:rPr lang="en-US" dirty="0"/>
              <a:t>-order pressure stabilization (pressure oscillations damped)</a:t>
            </a:r>
          </a:p>
          <a:p>
            <a:pPr>
              <a:buFont typeface="Arial" charset="0"/>
              <a:buChar char="•"/>
            </a:pPr>
            <a:r>
              <a:rPr lang="en-US" dirty="0"/>
              <a:t> However, pressure-stabilization error remains</a:t>
            </a:r>
          </a:p>
        </p:txBody>
      </p:sp>
      <mc:AlternateContent xmlns:mc="http://schemas.openxmlformats.org/markup-compatibility/2006" xmlns:a14="http://schemas.microsoft.com/office/drawing/2010/main">
        <mc:Choice Requires="a14">
          <p:sp>
            <p:nvSpPr>
              <p:cNvPr id="10" name="TextBox 9"/>
              <p:cNvSpPr txBox="1"/>
              <p:nvPr/>
            </p:nvSpPr>
            <p:spPr>
              <a:xfrm>
                <a:off x="2563847" y="3306301"/>
                <a:ext cx="3315554"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r>
                                  <a:rPr lang="en-US" i="1" smtClean="0">
                                    <a:solidFill>
                                      <a:schemeClr val="tx1"/>
                                    </a:solidFill>
                                    <a:latin typeface="Cambria Math" charset="0"/>
                                    <a:ea typeface="Cambria Math" charset="0"/>
                                    <a:cs typeface="Cambria Math" charset="0"/>
                                  </a:rPr>
                                  <m:t>𝜏</m:t>
                                </m:r>
                                <m:r>
                                  <a:rPr lang="en-US" b="1" i="1" smtClean="0">
                                    <a:solidFill>
                                      <a:schemeClr val="tx1"/>
                                    </a:solidFill>
                                    <a:latin typeface="Cambria Math" charset="0"/>
                                    <a:ea typeface="Cambria Math" charset="0"/>
                                    <a:cs typeface="Cambria Math" charset="0"/>
                                  </a:rPr>
                                  <m:t>𝑮</m:t>
                                </m:r>
                              </m:e>
                            </m:mr>
                            <m:mr>
                              <m:e>
                                <m:r>
                                  <a:rPr lang="en-US" b="0" i="1" smtClean="0">
                                    <a:latin typeface="Cambria Math" charset="0"/>
                                  </a:rPr>
                                  <m:t>0</m:t>
                                </m:r>
                              </m:e>
                              <m:e>
                                <m:r>
                                  <a:rPr lang="en-US" b="1" i="1" smtClean="0">
                                    <a:latin typeface="Cambria Math" charset="0"/>
                                  </a:rPr>
                                  <m:t>𝑰</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mr-IN"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𝑮</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sup>
                                </m:sSup>
                              </m:e>
                            </m:mr>
                            <m:mr>
                              <m:e>
                                <m:r>
                                  <a:rPr lang="en-US" b="0" i="1" smtClean="0">
                                    <a:latin typeface="Cambria Math" charset="0"/>
                                  </a:rPr>
                                  <m:t>0</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63847" y="3306301"/>
                <a:ext cx="3315554" cy="543418"/>
              </a:xfrm>
              <a:prstGeom prst="rect">
                <a:avLst/>
              </a:prstGeom>
              <a:blipFill>
                <a:blip r:embed="rId2"/>
                <a:stretch>
                  <a:fillRect t="-9091" b="-15909"/>
                </a:stretch>
              </a:blipFill>
            </p:spPr>
            <p:txBody>
              <a:bodyPr/>
              <a:lstStyle/>
              <a:p>
                <a:r>
                  <a:rPr lang="en-US">
                    <a:noFill/>
                  </a:rPr>
                  <a:t> </a:t>
                </a:r>
              </a:p>
            </p:txBody>
          </p:sp>
        </mc:Fallback>
      </mc:AlternateContent>
      <p:sp>
        <p:nvSpPr>
          <p:cNvPr id="15" name="TextBox 14"/>
          <p:cNvSpPr txBox="1"/>
          <p:nvPr/>
        </p:nvSpPr>
        <p:spPr>
          <a:xfrm>
            <a:off x="792858" y="2437957"/>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792858" y="3393344"/>
            <a:ext cx="1774845" cy="369332"/>
          </a:xfrm>
          <a:prstGeom prst="rect">
            <a:avLst/>
          </a:prstGeom>
          <a:noFill/>
        </p:spPr>
        <p:txBody>
          <a:bodyPr wrap="none" rtlCol="0">
            <a:spAutoFit/>
          </a:bodyPr>
          <a:lstStyle/>
          <a:p>
            <a:r>
              <a:rPr lang="en-US">
                <a:latin typeface="+mj-lt"/>
              </a:rPr>
              <a:t>Nodal Projection:</a:t>
            </a:r>
            <a:endParaRPr lang="en-US" dirty="0">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6295187" y="2321028"/>
                <a:ext cx="22214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𝑨</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1" i="1" smtClean="0">
                          <a:latin typeface="Cambria Math" charset="0"/>
                        </a:rPr>
                        <m:t>𝒇</m:t>
                      </m:r>
                      <m:r>
                        <a:rPr lang="en-US" b="0" i="1" smtClean="0">
                          <a:latin typeface="Cambria Math" charset="0"/>
                        </a:rPr>
                        <m:t>−</m:t>
                      </m:r>
                      <m:r>
                        <a:rPr lang="en-US" b="1" i="1" smtClean="0">
                          <a:latin typeface="Cambria Math" charset="0"/>
                        </a:rPr>
                        <m:t>𝑮</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295187" y="2321028"/>
                <a:ext cx="2221432" cy="276999"/>
              </a:xfrm>
              <a:prstGeom prst="rect">
                <a:avLst/>
              </a:prstGeom>
              <a:blipFill>
                <a:blip r:embed="rId3"/>
                <a:stretch>
                  <a:fillRect t="-13043" b="-34783"/>
                </a:stretch>
              </a:blipFill>
            </p:spPr>
            <p:txBody>
              <a:bodyPr/>
              <a:lstStyle/>
              <a:p>
                <a:r>
                  <a:rPr lang="en-US">
                    <a:noFill/>
                  </a:rPr>
                  <a:t> </a:t>
                </a:r>
              </a:p>
            </p:txBody>
          </p:sp>
        </mc:Fallback>
      </mc:AlternateContent>
      <p:sp>
        <p:nvSpPr>
          <p:cNvPr id="19" name="Left Brace 18"/>
          <p:cNvSpPr/>
          <p:nvPr/>
        </p:nvSpPr>
        <p:spPr>
          <a:xfrm>
            <a:off x="6272073" y="22990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6268865" y="3320329"/>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𝜏</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m:t>
                          </m:r>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r>
                        <a:rPr lang="en-US" b="0" i="1" smtClean="0">
                          <a:latin typeface="Cambria Math"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268865" y="3320329"/>
                <a:ext cx="2907510" cy="276999"/>
              </a:xfrm>
              <a:prstGeom prst="rect">
                <a:avLst/>
              </a:prstGeom>
              <a:blipFill>
                <a:blip r:embed="rId4"/>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68865" y="3621062"/>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68865" y="3621062"/>
                <a:ext cx="2907510" cy="276999"/>
              </a:xfrm>
              <a:prstGeom prst="rect">
                <a:avLst/>
              </a:prstGeom>
              <a:blipFill>
                <a:blip r:embed="rId5"/>
                <a:stretch>
                  <a:fillRect t="-18182" b="-27273"/>
                </a:stretch>
              </a:blipFill>
            </p:spPr>
            <p:txBody>
              <a:bodyPr/>
              <a:lstStyle/>
              <a:p>
                <a:r>
                  <a:rPr lang="en-US">
                    <a:noFill/>
                  </a:rPr>
                  <a:t> </a:t>
                </a:r>
              </a:p>
            </p:txBody>
          </p:sp>
        </mc:Fallback>
      </mc:AlternateContent>
      <p:sp>
        <p:nvSpPr>
          <p:cNvPr id="22" name="Left Brace 21"/>
          <p:cNvSpPr/>
          <p:nvPr/>
        </p:nvSpPr>
        <p:spPr>
          <a:xfrm>
            <a:off x="5893549" y="3181792"/>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516807" y="4599159"/>
                <a:ext cx="5137230" cy="587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r>
                                  <a:rPr lang="en-US" i="1">
                                    <a:latin typeface="Cambria Math" charset="0"/>
                                    <a:ea typeface="Cambria Math" charset="0"/>
                                    <a:cs typeface="Cambria Math" charset="0"/>
                                  </a:rPr>
                                  <m:t>𝜏</m:t>
                                </m:r>
                                <m:d>
                                  <m:dPr>
                                    <m:ctrlPr>
                                      <a:rPr lang="mr-IN" i="1">
                                        <a:latin typeface="Cambria Math" panose="02040503050406030204" pitchFamily="18" charset="0"/>
                                      </a:rPr>
                                    </m:ctrlPr>
                                  </m:dPr>
                                  <m:e>
                                    <m:r>
                                      <a:rPr lang="en-US" b="1" i="1">
                                        <a:latin typeface="Cambria Math" charset="0"/>
                                      </a:rPr>
                                      <m:t>𝑳</m:t>
                                    </m:r>
                                    <m:r>
                                      <a:rPr lang="en-US" b="0" i="1">
                                        <a:latin typeface="Cambria Math" charset="0"/>
                                      </a:rPr>
                                      <m:t>−</m:t>
                                    </m:r>
                                    <m:r>
                                      <a:rPr lang="en-US" b="1" i="1">
                                        <a:latin typeface="Cambria Math" charset="0"/>
                                      </a:rPr>
                                      <m:t>𝑫𝑮</m:t>
                                    </m:r>
                                  </m:e>
                                </m:d>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r>
                                      <a:rPr lang="en-US" b="0" i="1" smtClean="0">
                                        <a:latin typeface="Cambria Math" charset="0"/>
                                      </a:rPr>
                                      <m:t>+1</m:t>
                                    </m:r>
                                  </m:sup>
                                </m:sSup>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516807" y="4599159"/>
                <a:ext cx="5137230" cy="587853"/>
              </a:xfrm>
              <a:prstGeom prst="rect">
                <a:avLst/>
              </a:prstGeom>
              <a:blipFill>
                <a:blip r:embed="rId6"/>
                <a:stretch>
                  <a:fillRect b="-12500"/>
                </a:stretch>
              </a:blipFill>
            </p:spPr>
            <p:txBody>
              <a:bodyPr/>
              <a:lstStyle/>
              <a:p>
                <a:r>
                  <a:rPr lang="en-US">
                    <a:noFill/>
                  </a:rPr>
                  <a:t> </a:t>
                </a:r>
              </a:p>
            </p:txBody>
          </p:sp>
        </mc:Fallback>
      </mc:AlternateContent>
      <p:sp>
        <p:nvSpPr>
          <p:cNvPr id="48" name="TextBox 47"/>
          <p:cNvSpPr txBox="1"/>
          <p:nvPr/>
        </p:nvSpPr>
        <p:spPr>
          <a:xfrm>
            <a:off x="6799559" y="4235304"/>
            <a:ext cx="2114874" cy="1200329"/>
          </a:xfrm>
          <a:prstGeom prst="rect">
            <a:avLst/>
          </a:prstGeom>
          <a:noFill/>
        </p:spPr>
        <p:txBody>
          <a:bodyPr wrap="none" rtlCol="0">
            <a:spAutoFit/>
          </a:bodyPr>
          <a:lstStyle/>
          <a:p>
            <a:r>
              <a:rPr lang="en-US" dirty="0">
                <a:solidFill>
                  <a:schemeClr val="accent4"/>
                </a:solidFill>
                <a:latin typeface="+mj-lt"/>
              </a:rPr>
              <a:t>Examples:</a:t>
            </a:r>
          </a:p>
          <a:p>
            <a:pPr marL="285750" indent="-285750">
              <a:buFont typeface="Arial" charset="0"/>
              <a:buChar char="•"/>
            </a:pPr>
            <a:r>
              <a:rPr lang="en-US" dirty="0" err="1">
                <a:solidFill>
                  <a:schemeClr val="accent4"/>
                </a:solidFill>
                <a:latin typeface="+mj-lt"/>
              </a:rPr>
              <a:t>Rhie</a:t>
            </a:r>
            <a:r>
              <a:rPr lang="en-US" dirty="0">
                <a:solidFill>
                  <a:schemeClr val="accent4"/>
                </a:solidFill>
                <a:latin typeface="+mj-lt"/>
              </a:rPr>
              <a:t>-Chow (1983)</a:t>
            </a:r>
          </a:p>
          <a:p>
            <a:pPr marL="285750" indent="-285750">
              <a:buFont typeface="Arial" charset="0"/>
              <a:buChar char="•"/>
            </a:pPr>
            <a:r>
              <a:rPr lang="en-US" dirty="0" err="1">
                <a:solidFill>
                  <a:schemeClr val="accent4"/>
                </a:solidFill>
                <a:latin typeface="+mj-lt"/>
              </a:rPr>
              <a:t>Peric</a:t>
            </a:r>
            <a:r>
              <a:rPr lang="en-US" dirty="0">
                <a:solidFill>
                  <a:schemeClr val="accent4"/>
                </a:solidFill>
                <a:latin typeface="+mj-lt"/>
              </a:rPr>
              <a:t> (1985)</a:t>
            </a:r>
          </a:p>
          <a:p>
            <a:pPr marL="285750" indent="-285750">
              <a:buFont typeface="Arial" charset="0"/>
              <a:buChar char="•"/>
            </a:pPr>
            <a:r>
              <a:rPr lang="en-US" dirty="0">
                <a:solidFill>
                  <a:schemeClr val="accent4"/>
                </a:solidFill>
                <a:latin typeface="+mj-lt"/>
              </a:rPr>
              <a:t>Domino (2006)</a:t>
            </a:r>
          </a:p>
        </p:txBody>
      </p:sp>
      <mc:AlternateContent xmlns:mc="http://schemas.openxmlformats.org/markup-compatibility/2006" xmlns:a14="http://schemas.microsoft.com/office/drawing/2010/main">
        <mc:Choice Requires="a14">
          <p:sp>
            <p:nvSpPr>
              <p:cNvPr id="26" name="TextBox 25"/>
              <p:cNvSpPr txBox="1"/>
              <p:nvPr/>
            </p:nvSpPr>
            <p:spPr>
              <a:xfrm>
                <a:off x="6355989" y="2691030"/>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𝑳</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𝑫𝑮</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355989" y="2691030"/>
                <a:ext cx="2990068" cy="276999"/>
              </a:xfrm>
              <a:prstGeom prst="rect">
                <a:avLst/>
              </a:prstGeom>
              <a:blipFill>
                <a:blip r:embed="rId7"/>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858972" y="2356043"/>
                <a:ext cx="3968188" cy="5779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r>
                                  <a:rPr lang="en-US" b="0"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acc>
                                  <m:accPr>
                                    <m:chr m:val="̂"/>
                                    <m:ctrlPr>
                                      <a:rPr lang="mr-IN" b="0" i="1" smtClean="0">
                                        <a:latin typeface="Cambria Math" panose="02040503050406030204" pitchFamily="18" charset="0"/>
                                      </a:rPr>
                                    </m:ctrlPr>
                                  </m:accPr>
                                  <m:e>
                                    <m:r>
                                      <a:rPr lang="en-US" b="1" i="1" smtClean="0">
                                        <a:latin typeface="Cambria Math" charset="0"/>
                                      </a:rPr>
                                      <m:t>𝒇</m:t>
                                    </m:r>
                                  </m:e>
                                </m:acc>
                              </m:e>
                            </m:mr>
                            <m:mr>
                              <m:e>
                                <m:r>
                                  <a:rPr lang="en-US" i="1">
                                    <a:latin typeface="Cambria Math" charset="0"/>
                                  </a:rPr>
                                  <m:t>−</m:t>
                                </m:r>
                                <m:r>
                                  <a:rPr lang="en-US" b="1" i="1" smtClean="0">
                                    <a:solidFill>
                                      <a:schemeClr val="accent4"/>
                                    </a:solidFill>
                                    <a:latin typeface="Cambria Math" charset="0"/>
                                  </a:rPr>
                                  <m:t>𝑫</m:t>
                                </m:r>
                                <m:r>
                                  <a:rPr lang="en-US"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𝑮</m:t>
                                </m:r>
                                <m:sSup>
                                  <m:sSupPr>
                                    <m:ctrlPr>
                                      <a:rPr lang="en-US"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858972" y="2356043"/>
                <a:ext cx="3968188" cy="577979"/>
              </a:xfrm>
              <a:prstGeom prst="rect">
                <a:avLst/>
              </a:prstGeom>
              <a:blipFill>
                <a:blip r:embed="rId8"/>
                <a:stretch>
                  <a:fillRect t="-10870" b="-13043"/>
                </a:stretch>
              </a:blipFill>
            </p:spPr>
            <p:txBody>
              <a:bodyPr/>
              <a:lstStyle/>
              <a:p>
                <a:r>
                  <a:rPr lang="en-US">
                    <a:noFill/>
                  </a:rPr>
                  <a:t> </a:t>
                </a:r>
              </a:p>
            </p:txBody>
          </p:sp>
        </mc:Fallback>
      </mc:AlternateContent>
    </p:spTree>
    <p:extLst>
      <p:ext uri="{BB962C8B-B14F-4D97-AF65-F5344CB8AC3E}">
        <p14:creationId xmlns:p14="http://schemas.microsoft.com/office/powerpoint/2010/main" val="189224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87" y="223728"/>
            <a:ext cx="7900632" cy="570225"/>
          </a:xfrm>
        </p:spPr>
        <p:txBody>
          <a:bodyPr/>
          <a:lstStyle/>
          <a:p>
            <a:r>
              <a:rPr lang="en-US" dirty="0"/>
              <a:t>Non-Incremental Pressure-Projection: “Pressure-Free” </a:t>
            </a:r>
            <a:br>
              <a:rPr lang="en-US" dirty="0"/>
            </a:br>
            <a:r>
              <a:rPr lang="en-US" dirty="0"/>
              <a:t>  with or without Pressure Stabilization</a:t>
            </a:r>
          </a:p>
        </p:txBody>
      </p:sp>
      <p:sp>
        <p:nvSpPr>
          <p:cNvPr id="2" name="Slide Number Placeholder 1"/>
          <p:cNvSpPr>
            <a:spLocks noGrp="1"/>
          </p:cNvSpPr>
          <p:nvPr>
            <p:ph type="sldNum" sz="quarter" idx="4"/>
          </p:nvPr>
        </p:nvSpPr>
        <p:spPr/>
        <p:txBody>
          <a:bodyPr/>
          <a:lstStyle/>
          <a:p>
            <a:fld id="{4FAB73BC-B049-4115-A692-8D63A059BFB8}" type="slidenum">
              <a:rPr lang="en-US" smtClean="0"/>
              <a:pPr/>
              <a:t>16</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Let the inverse of </a:t>
            </a:r>
            <a:r>
              <a:rPr lang="en-US" b="1" dirty="0"/>
              <a:t>A</a:t>
            </a:r>
            <a:r>
              <a:rPr lang="en-US" dirty="0"/>
              <a:t>, </a:t>
            </a:r>
            <a:r>
              <a:rPr lang="en-US" b="1" dirty="0"/>
              <a:t>A</a:t>
            </a:r>
            <a:r>
              <a:rPr lang="en-US" b="1" baseline="30000" dirty="0"/>
              <a:t>-1  </a:t>
            </a:r>
            <a:r>
              <a:rPr lang="en-US" dirty="0"/>
              <a:t>be approximated by </a:t>
            </a:r>
            <a:r>
              <a:rPr lang="en-US" b="1" dirty="0"/>
              <a:t>B</a:t>
            </a:r>
            <a:r>
              <a:rPr lang="en-US" b="1" baseline="-25000" dirty="0"/>
              <a:t>2 </a:t>
            </a:r>
            <a:r>
              <a:rPr lang="en-US" dirty="0"/>
              <a:t>as a scalar, </a:t>
            </a:r>
            <a:r>
              <a:rPr lang="en-US" b="1" dirty="0">
                <a:latin typeface="symbol" charset="2"/>
              </a:rPr>
              <a:t>t </a:t>
            </a:r>
          </a:p>
          <a:p>
            <a:pPr>
              <a:buFont typeface="Arial" charset="0"/>
              <a:buChar char="•"/>
            </a:pPr>
            <a:r>
              <a:rPr lang="en-US" b="1" dirty="0">
                <a:latin typeface="symbol" charset="2"/>
              </a:rPr>
              <a:t> </a:t>
            </a:r>
            <a:r>
              <a:rPr lang="en-US" dirty="0"/>
              <a:t>Let </a:t>
            </a:r>
            <a:r>
              <a:rPr lang="en-US" b="1" dirty="0"/>
              <a:t>B</a:t>
            </a:r>
            <a:r>
              <a:rPr lang="en-US" b="1" baseline="-25000" dirty="0"/>
              <a:t>1</a:t>
            </a:r>
            <a:r>
              <a:rPr lang="en-US" b="1" dirty="0"/>
              <a:t> </a:t>
            </a:r>
            <a:r>
              <a:rPr lang="en-US" dirty="0"/>
              <a:t>be equal to the scaled Laplace operator, -</a:t>
            </a:r>
            <a:r>
              <a:rPr lang="en-US" b="1" dirty="0">
                <a:latin typeface="symbol" charset="2"/>
              </a:rPr>
              <a:t> </a:t>
            </a:r>
            <a:r>
              <a:rPr lang="en-US" b="1" dirty="0" err="1">
                <a:latin typeface="symbol" charset="2"/>
              </a:rPr>
              <a:t>t</a:t>
            </a:r>
            <a:r>
              <a:rPr lang="en-US" b="1" dirty="0" err="1"/>
              <a:t>L</a:t>
            </a:r>
            <a:endParaRPr lang="en-US" b="1" dirty="0"/>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r>
              <a:rPr lang="en-US" b="1" dirty="0">
                <a:latin typeface="symbol" charset="2"/>
              </a:rPr>
              <a:t> </a:t>
            </a:r>
            <a:r>
              <a:rPr lang="en-US" dirty="0"/>
              <a:t>The new splitting and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A fully-implicit scheme can be shown to demonstrate first-order temporal error (coming)</a:t>
            </a:r>
          </a:p>
          <a:p>
            <a:pPr>
              <a:buFont typeface="Arial" charset="0"/>
              <a:buChar char="•"/>
            </a:pPr>
            <a:r>
              <a:rPr lang="en-US" dirty="0"/>
              <a:t> A scheme can be designed such that </a:t>
            </a:r>
            <a:r>
              <a:rPr lang="en-US" b="1" dirty="0"/>
              <a:t>L</a:t>
            </a:r>
            <a:r>
              <a:rPr lang="en-US" dirty="0"/>
              <a:t> = </a:t>
            </a:r>
            <a:r>
              <a:rPr lang="en-US" b="1" dirty="0"/>
              <a:t>DG </a:t>
            </a:r>
            <a:r>
              <a:rPr lang="en-US" dirty="0"/>
              <a:t>(staggered) to remove stabilization error</a:t>
            </a:r>
          </a:p>
          <a:p>
            <a:pPr>
              <a:buFont typeface="Arial" charset="0"/>
              <a:buChar char="•"/>
            </a:pPr>
            <a:r>
              <a:rPr lang="en-US" dirty="0"/>
              <a:t> A scheme in which </a:t>
            </a:r>
            <a:r>
              <a:rPr lang="en-US" b="1" dirty="0"/>
              <a:t>L</a:t>
            </a:r>
            <a:r>
              <a:rPr lang="en-US" dirty="0"/>
              <a:t> != </a:t>
            </a:r>
            <a:r>
              <a:rPr lang="en-US" b="1" dirty="0"/>
              <a:t>DG </a:t>
            </a:r>
            <a:r>
              <a:rPr lang="en-US" dirty="0"/>
              <a:t>(collocated or equal-order) can show that </a:t>
            </a:r>
            <a:r>
              <a:rPr lang="en-US" b="1" dirty="0"/>
              <a:t>L-DG</a:t>
            </a:r>
            <a:r>
              <a:rPr lang="en-US" dirty="0"/>
              <a:t> ~ 4</a:t>
            </a:r>
            <a:r>
              <a:rPr lang="en-US" baseline="30000" dirty="0"/>
              <a:t>th</a:t>
            </a:r>
            <a:r>
              <a:rPr lang="en-US" dirty="0"/>
              <a:t>-order pressure stabilization (however, in this case acting on p</a:t>
            </a:r>
            <a:r>
              <a:rPr lang="en-US" baseline="30000" dirty="0"/>
              <a:t>n+1</a:t>
            </a:r>
            <a:r>
              <a:rPr lang="en-US" dirty="0"/>
              <a:t>-p</a:t>
            </a:r>
            <a:r>
              <a:rPr lang="en-US" baseline="30000" dirty="0"/>
              <a:t>n</a:t>
            </a:r>
          </a:p>
        </p:txBody>
      </p:sp>
      <mc:AlternateContent xmlns:mc="http://schemas.openxmlformats.org/markup-compatibility/2006" xmlns:a14="http://schemas.microsoft.com/office/drawing/2010/main">
        <mc:Choice Requires="a14">
          <p:sp>
            <p:nvSpPr>
              <p:cNvPr id="10" name="TextBox 9"/>
              <p:cNvSpPr txBox="1"/>
              <p:nvPr/>
            </p:nvSpPr>
            <p:spPr>
              <a:xfrm>
                <a:off x="2563847" y="3306301"/>
                <a:ext cx="3315554"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r>
                                  <a:rPr lang="en-US" i="1" smtClean="0">
                                    <a:solidFill>
                                      <a:schemeClr val="tx1"/>
                                    </a:solidFill>
                                    <a:latin typeface="Cambria Math" charset="0"/>
                                    <a:ea typeface="Cambria Math" charset="0"/>
                                    <a:cs typeface="Cambria Math" charset="0"/>
                                  </a:rPr>
                                  <m:t>𝜏</m:t>
                                </m:r>
                                <m:r>
                                  <a:rPr lang="en-US" b="1" i="1" smtClean="0">
                                    <a:solidFill>
                                      <a:schemeClr val="tx1"/>
                                    </a:solidFill>
                                    <a:latin typeface="Cambria Math" charset="0"/>
                                    <a:ea typeface="Cambria Math" charset="0"/>
                                    <a:cs typeface="Cambria Math" charset="0"/>
                                  </a:rPr>
                                  <m:t>𝑮</m:t>
                                </m:r>
                              </m:e>
                            </m:mr>
                            <m:mr>
                              <m:e>
                                <m:r>
                                  <a:rPr lang="en-US" b="0" i="1" smtClean="0">
                                    <a:latin typeface="Cambria Math" charset="0"/>
                                  </a:rPr>
                                  <m:t>0</m:t>
                                </m:r>
                              </m:e>
                              <m:e>
                                <m:r>
                                  <a:rPr lang="en-US" b="1" i="1" smtClean="0">
                                    <a:latin typeface="Cambria Math" charset="0"/>
                                  </a:rPr>
                                  <m:t>𝑰</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mr-IN"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𝑮</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sup>
                                </m:sSup>
                              </m:e>
                            </m:mr>
                            <m:mr>
                              <m:e>
                                <m:r>
                                  <a:rPr lang="en-US" b="0" i="1" smtClean="0">
                                    <a:latin typeface="Cambria Math" charset="0"/>
                                  </a:rPr>
                                  <m:t>0</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63847" y="3306301"/>
                <a:ext cx="3315554" cy="543418"/>
              </a:xfrm>
              <a:prstGeom prst="rect">
                <a:avLst/>
              </a:prstGeom>
              <a:blipFill>
                <a:blip r:embed="rId2"/>
                <a:stretch>
                  <a:fillRect t="-9091" b="-15909"/>
                </a:stretch>
              </a:blipFill>
            </p:spPr>
            <p:txBody>
              <a:bodyPr/>
              <a:lstStyle/>
              <a:p>
                <a:r>
                  <a:rPr lang="en-US">
                    <a:noFill/>
                  </a:rPr>
                  <a:t> </a:t>
                </a:r>
              </a:p>
            </p:txBody>
          </p:sp>
        </mc:Fallback>
      </mc:AlternateContent>
      <p:sp>
        <p:nvSpPr>
          <p:cNvPr id="15" name="TextBox 14"/>
          <p:cNvSpPr txBox="1"/>
          <p:nvPr/>
        </p:nvSpPr>
        <p:spPr>
          <a:xfrm>
            <a:off x="792858" y="2437957"/>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792858" y="3393344"/>
            <a:ext cx="1774845" cy="369332"/>
          </a:xfrm>
          <a:prstGeom prst="rect">
            <a:avLst/>
          </a:prstGeom>
          <a:noFill/>
        </p:spPr>
        <p:txBody>
          <a:bodyPr wrap="none" rtlCol="0">
            <a:spAutoFit/>
          </a:bodyPr>
          <a:lstStyle/>
          <a:p>
            <a:r>
              <a:rPr lang="en-US">
                <a:latin typeface="+mj-lt"/>
              </a:rPr>
              <a:t>Nodal Projection:</a:t>
            </a:r>
            <a:endParaRPr lang="en-US" dirty="0">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6470551" y="2321028"/>
                <a:ext cx="22214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𝑨</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panose="02040503050406030204" pitchFamily="18" charset="0"/>
                        </a:rPr>
                        <m:t>𝑓</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470551" y="2321028"/>
                <a:ext cx="2221432" cy="276999"/>
              </a:xfrm>
              <a:prstGeom prst="rect">
                <a:avLst/>
              </a:prstGeom>
              <a:blipFill>
                <a:blip r:embed="rId3"/>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355989" y="2691030"/>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𝑳</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355989" y="2691030"/>
                <a:ext cx="2990068" cy="276999"/>
              </a:xfrm>
              <a:prstGeom prst="rect">
                <a:avLst/>
              </a:prstGeom>
              <a:blipFill>
                <a:blip r:embed="rId4"/>
                <a:stretch>
                  <a:fillRect t="-13043" b="-34783"/>
                </a:stretch>
              </a:blipFill>
            </p:spPr>
            <p:txBody>
              <a:bodyPr/>
              <a:lstStyle/>
              <a:p>
                <a:r>
                  <a:rPr lang="en-US">
                    <a:noFill/>
                  </a:rPr>
                  <a:t> </a:t>
                </a:r>
              </a:p>
            </p:txBody>
          </p:sp>
        </mc:Fallback>
      </mc:AlternateContent>
      <p:sp>
        <p:nvSpPr>
          <p:cNvPr id="19" name="Left Brace 18"/>
          <p:cNvSpPr/>
          <p:nvPr/>
        </p:nvSpPr>
        <p:spPr>
          <a:xfrm>
            <a:off x="6272073" y="22990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6164690" y="3320329"/>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𝜏</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m:t>
                          </m:r>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164690" y="3320329"/>
                <a:ext cx="2907510" cy="276999"/>
              </a:xfrm>
              <a:prstGeom prst="rect">
                <a:avLst/>
              </a:prstGeom>
              <a:blipFill>
                <a:blip r:embed="rId5"/>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64690" y="3621062"/>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164690" y="3621062"/>
                <a:ext cx="2907510" cy="276999"/>
              </a:xfrm>
              <a:prstGeom prst="rect">
                <a:avLst/>
              </a:prstGeom>
              <a:blipFill rotWithShape="0">
                <a:blip r:embed="rId6"/>
                <a:stretch>
                  <a:fillRect t="-17778" b="-28889"/>
                </a:stretch>
              </a:blipFill>
            </p:spPr>
            <p:txBody>
              <a:bodyPr/>
              <a:lstStyle/>
              <a:p>
                <a:r>
                  <a:rPr lang="en-US">
                    <a:noFill/>
                  </a:rPr>
                  <a:t> </a:t>
                </a:r>
              </a:p>
            </p:txBody>
          </p:sp>
        </mc:Fallback>
      </mc:AlternateContent>
      <p:sp>
        <p:nvSpPr>
          <p:cNvPr id="22" name="Left Brace 21"/>
          <p:cNvSpPr/>
          <p:nvPr/>
        </p:nvSpPr>
        <p:spPr>
          <a:xfrm>
            <a:off x="5893549" y="3181792"/>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516807" y="4599159"/>
                <a:ext cx="5137230" cy="616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i="1">
                                        <a:latin typeface="Cambria Math" charset="0"/>
                                      </a:rPr>
                                      <m:t>𝐼</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516807" y="4599159"/>
                <a:ext cx="5137230" cy="616387"/>
              </a:xfrm>
              <a:prstGeom prst="rect">
                <a:avLst/>
              </a:prstGeom>
              <a:blipFill>
                <a:blip r:embed="rId7"/>
                <a:stretch>
                  <a:fillRect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858972" y="2356043"/>
                <a:ext cx="3968188" cy="5312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b="1"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r>
                                  <a:rPr lang="en-US" b="1" i="1" smtClean="0">
                                    <a:latin typeface="Cambria Math" charset="0"/>
                                  </a:rPr>
                                  <m:t>−</m:t>
                                </m:r>
                                <m:r>
                                  <a:rPr lang="en-US" b="1" i="1" smtClean="0">
                                    <a:solidFill>
                                      <a:schemeClr val="accent4"/>
                                    </a:solidFill>
                                    <a:latin typeface="Cambria Math" charset="0"/>
                                    <a:ea typeface="Cambria Math" charset="0"/>
                                    <a:cs typeface="Cambria Math" charset="0"/>
                                  </a:rPr>
                                  <m:t>𝝉</m:t>
                                </m:r>
                                <m:r>
                                  <a:rPr lang="en-US" b="1" i="1" smtClean="0">
                                    <a:solidFill>
                                      <a:schemeClr val="accent4"/>
                                    </a:solidFill>
                                    <a:latin typeface="Cambria Math" charset="0"/>
                                    <a:ea typeface="Cambria Math" charset="0"/>
                                    <a:cs typeface="Cambria Math" charset="0"/>
                                  </a:rPr>
                                  <m:t>𝑳</m:t>
                                </m:r>
                              </m:e>
                            </m:mr>
                          </m:m>
                        </m:e>
                      </m:d>
                      <m:d>
                        <m:dPr>
                          <m:begChr m:val="["/>
                          <m:endChr m:val="]"/>
                          <m:ctrlPr>
                            <a:rPr lang="mr-IN" b="1"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1" i="1" smtClean="0">
                          <a:latin typeface="Cambria Math" charset="0"/>
                        </a:rPr>
                        <m:t>=</m:t>
                      </m:r>
                      <m:d>
                        <m:dPr>
                          <m:begChr m:val="["/>
                          <m:endChr m:val="]"/>
                          <m:ctrlPr>
                            <a:rPr lang="mr-IN" b="1" i="1" smtClean="0">
                              <a:latin typeface="Cambria Math" panose="02040503050406030204" pitchFamily="18" charset="0"/>
                            </a:rPr>
                          </m:ctrlPr>
                        </m:dPr>
                        <m:e>
                          <m:m>
                            <m:mPr>
                              <m:mcs>
                                <m:mc>
                                  <m:mcPr>
                                    <m:count m:val="1"/>
                                    <m:mcJc m:val="center"/>
                                  </m:mcPr>
                                </m:mc>
                              </m:mcs>
                              <m:ctrlPr>
                                <a:rPr lang="mr-IN" b="1" i="1" smtClean="0">
                                  <a:latin typeface="Cambria Math" panose="02040503050406030204" pitchFamily="18" charset="0"/>
                                </a:rPr>
                              </m:ctrlPr>
                            </m:mPr>
                            <m:mr>
                              <m:e>
                                <m:r>
                                  <m:rPr>
                                    <m:brk m:alnAt="7"/>
                                  </m:rPr>
                                  <a:rPr lang="en-US" b="1" i="1" smtClean="0">
                                    <a:latin typeface="Cambria Math" panose="02040503050406030204" pitchFamily="18" charset="0"/>
                                  </a:rPr>
                                  <m:t>𝒇</m:t>
                                </m:r>
                              </m:e>
                            </m:mr>
                            <m:mr>
                              <m:e>
                                <m:r>
                                  <a:rPr lang="en-US" b="0" i="1" smtClean="0">
                                    <a:latin typeface="Cambria Math" panose="02040503050406030204" pitchFamily="18" charset="0"/>
                                  </a:rPr>
                                  <m:t>0</m:t>
                                </m:r>
                              </m:e>
                            </m:mr>
                          </m:m>
                        </m:e>
                      </m:d>
                    </m:oMath>
                  </m:oMathPara>
                </a14:m>
                <a:endParaRPr lang="en-US"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2858972" y="2356043"/>
                <a:ext cx="3968188" cy="531299"/>
              </a:xfrm>
              <a:prstGeom prst="rect">
                <a:avLst/>
              </a:prstGeom>
              <a:blipFill>
                <a:blip r:embed="rId8"/>
                <a:stretch>
                  <a:fillRect t="-11628" b="-1162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FC77A4D-F884-8142-BDCE-1B2F6DE8FCE3}"/>
              </a:ext>
            </a:extLst>
          </p:cNvPr>
          <p:cNvSpPr txBox="1"/>
          <p:nvPr/>
        </p:nvSpPr>
        <p:spPr>
          <a:xfrm>
            <a:off x="6799559" y="4235304"/>
            <a:ext cx="2425664" cy="646331"/>
          </a:xfrm>
          <a:prstGeom prst="rect">
            <a:avLst/>
          </a:prstGeom>
          <a:noFill/>
        </p:spPr>
        <p:txBody>
          <a:bodyPr wrap="none" rtlCol="0">
            <a:spAutoFit/>
          </a:bodyPr>
          <a:lstStyle/>
          <a:p>
            <a:r>
              <a:rPr lang="en-US" dirty="0">
                <a:solidFill>
                  <a:schemeClr val="accent4"/>
                </a:solidFill>
                <a:latin typeface="+mj-lt"/>
              </a:rPr>
              <a:t>Examples:</a:t>
            </a:r>
          </a:p>
          <a:p>
            <a:pPr marL="285750" indent="-285750">
              <a:buFont typeface="Arial" charset="0"/>
              <a:buChar char="•"/>
            </a:pPr>
            <a:r>
              <a:rPr lang="en-US" dirty="0">
                <a:solidFill>
                  <a:schemeClr val="accent4"/>
                </a:solidFill>
                <a:latin typeface="+mj-lt"/>
              </a:rPr>
              <a:t>Kim and </a:t>
            </a:r>
            <a:r>
              <a:rPr lang="en-US" dirty="0" err="1">
                <a:solidFill>
                  <a:schemeClr val="accent4"/>
                </a:solidFill>
                <a:latin typeface="+mj-lt"/>
              </a:rPr>
              <a:t>Moin</a:t>
            </a:r>
            <a:r>
              <a:rPr lang="en-US" dirty="0">
                <a:solidFill>
                  <a:schemeClr val="accent4"/>
                </a:solidFill>
                <a:latin typeface="+mj-lt"/>
              </a:rPr>
              <a:t> (1985)</a:t>
            </a:r>
          </a:p>
        </p:txBody>
      </p:sp>
    </p:spTree>
    <p:extLst>
      <p:ext uri="{BB962C8B-B14F-4D97-AF65-F5344CB8AC3E}">
        <p14:creationId xmlns:p14="http://schemas.microsoft.com/office/powerpoint/2010/main" val="55395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to chosen </a:t>
            </a:r>
            <a:r>
              <a:rPr lang="en-US" dirty="0">
                <a:latin typeface="symbol" charset="2"/>
              </a:rPr>
              <a:t>t</a:t>
            </a:r>
          </a:p>
        </p:txBody>
      </p:sp>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17" name="Text Placeholder 4"/>
              <p:cNvSpPr>
                <a:spLocks noGrp="1"/>
              </p:cNvSpPr>
              <p:nvPr>
                <p:ph type="body" sz="quarter" idx="10"/>
              </p:nvPr>
            </p:nvSpPr>
            <p:spPr>
              <a:xfrm>
                <a:off x="615987" y="1441700"/>
                <a:ext cx="8216857" cy="5416300"/>
              </a:xfrm>
            </p:spPr>
            <p:txBody>
              <a:bodyPr>
                <a:normAutofit/>
              </a:bodyPr>
              <a:lstStyle/>
              <a:p>
                <a:pPr>
                  <a:buFont typeface="Arial" charset="0"/>
                  <a:buChar char="•"/>
                </a:pPr>
                <a:r>
                  <a:rPr lang="en-US" dirty="0"/>
                  <a:t> Recall that the equal-order pressure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Practical examples of error as a function of:</a:t>
                </a:r>
              </a:p>
              <a:p>
                <a:pPr lvl="1">
                  <a:buFont typeface="Arial" charset="0"/>
                  <a:buChar char="•"/>
                </a:pPr>
                <a:r>
                  <a:rPr lang="en-US" dirty="0">
                    <a:latin typeface="symbol" charset="2"/>
                  </a:rPr>
                  <a:t>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a:latin typeface="symbol" charset="2"/>
                  </a:rPr>
                  <a:t>D</a:t>
                </a:r>
                <a:r>
                  <a:rPr lang="en-US" dirty="0"/>
                  <a:t>t (the simulation timestep)</a:t>
                </a:r>
              </a:p>
              <a:p>
                <a:pPr lvl="1">
                  <a:buFont typeface="Arial" charset="0"/>
                  <a:buChar char="•"/>
                </a:pPr>
                <a14:m>
                  <m:oMath xmlns:m="http://schemas.openxmlformats.org/officeDocument/2006/math">
                    <m:r>
                      <a:rPr lang="en-US" i="1" smtClean="0">
                        <a:solidFill>
                          <a:schemeClr val="tx1"/>
                        </a:solidFill>
                        <a:latin typeface="Cambria Math" charset="0"/>
                        <a:ea typeface="Cambria Math" charset="0"/>
                        <a:cs typeface="Cambria Math" charset="0"/>
                      </a:rPr>
                      <m:t>𝜏</m:t>
                    </m:r>
                    <m:r>
                      <a:rPr lang="en-US" i="1" baseline="30000">
                        <a:solidFill>
                          <a:schemeClr val="tx1"/>
                        </a:solidFill>
                        <a:latin typeface="Cambria Math" panose="02040503050406030204" pitchFamily="18" charset="0"/>
                        <a:ea typeface="Cambria Math" charset="0"/>
                        <a:cs typeface="Cambria Math" charset="0"/>
                      </a:rPr>
                      <m:t>𝐶</m:t>
                    </m:r>
                    <m:r>
                      <a:rPr lang="en-US" i="1">
                        <a:latin typeface="Cambria Math" panose="02040503050406030204" pitchFamily="18" charset="0"/>
                        <a:ea typeface="Cambria Math" panose="02040503050406030204" pitchFamily="18" charset="0"/>
                      </a:rPr>
                      <m:t>∝</m:t>
                    </m:r>
                  </m:oMath>
                </a14:m>
                <a:r>
                  <a:rPr lang="en-US" dirty="0"/>
                  <a:t> (u/</a:t>
                </a:r>
                <a:r>
                  <a:rPr lang="en-US" dirty="0">
                    <a:latin typeface="Symbol" pitchFamily="2" charset="2"/>
                  </a:rPr>
                  <a:t>D</a:t>
                </a:r>
                <a:r>
                  <a:rPr lang="en-US" dirty="0"/>
                  <a:t>x)</a:t>
                </a:r>
                <a:r>
                  <a:rPr lang="en-US" baseline="30000" dirty="0"/>
                  <a:t>-1</a:t>
                </a:r>
                <a:r>
                  <a:rPr lang="en-US" dirty="0"/>
                  <a:t> (characteristic advection time scale)</a:t>
                </a:r>
              </a:p>
              <a:p>
                <a:pPr lvl="1">
                  <a:buFont typeface="Arial" charset="0"/>
                  <a:buChar char="•"/>
                </a:pPr>
                <a14:m>
                  <m:oMath xmlns:m="http://schemas.openxmlformats.org/officeDocument/2006/math">
                    <m:sSup>
                      <m:sSupPr>
                        <m:ctrlPr>
                          <a:rPr lang="mr-IN" i="1">
                            <a:solidFill>
                              <a:srgbClr val="FF0000"/>
                            </a:solidFill>
                            <a:latin typeface="Cambria Math" panose="02040503050406030204" pitchFamily="18" charset="0"/>
                          </a:rPr>
                        </m:ctrlPr>
                      </m:sSupPr>
                      <m:e>
                        <m:r>
                          <a:rPr lang="en-US" i="1">
                            <a:solidFill>
                              <a:srgbClr val="FF0000"/>
                            </a:solidFill>
                            <a:latin typeface="Cambria Math" charset="0"/>
                            <a:ea typeface="Cambria Math" charset="0"/>
                            <a:cs typeface="Cambria Math" charset="0"/>
                          </a:rPr>
                          <m:t>𝜏</m:t>
                        </m:r>
                        <m:r>
                          <a:rPr lang="en-US" b="0" i="1" baseline="30000" smtClean="0">
                            <a:solidFill>
                              <a:srgbClr val="FF0000"/>
                            </a:solidFill>
                            <a:latin typeface="Cambria Math" panose="02040503050406030204" pitchFamily="18" charset="0"/>
                            <a:ea typeface="Cambria Math" charset="0"/>
                            <a:cs typeface="Cambria Math" charset="0"/>
                          </a:rPr>
                          <m:t>𝐶</m:t>
                        </m:r>
                        <m:d>
                          <m:dPr>
                            <m:ctrlPr>
                              <a:rPr lang="mr-IN" i="1">
                                <a:solidFill>
                                  <a:srgbClr val="FF0000"/>
                                </a:solidFill>
                                <a:latin typeface="Cambria Math" panose="02040503050406030204" pitchFamily="18" charset="0"/>
                              </a:rPr>
                            </m:ctrlPr>
                          </m:dPr>
                          <m:e>
                            <m:r>
                              <a:rPr lang="en-US" b="1" i="1">
                                <a:solidFill>
                                  <a:srgbClr val="FF0000"/>
                                </a:solidFill>
                                <a:latin typeface="Cambria Math" charset="0"/>
                              </a:rPr>
                              <m:t>𝑳</m:t>
                            </m:r>
                            <m:r>
                              <a:rPr lang="en-US" i="1">
                                <a:solidFill>
                                  <a:srgbClr val="FF0000"/>
                                </a:solidFill>
                                <a:latin typeface="Cambria Math" charset="0"/>
                              </a:rPr>
                              <m:t>−</m:t>
                            </m:r>
                            <m:r>
                              <a:rPr lang="en-US" b="1" i="1">
                                <a:solidFill>
                                  <a:srgbClr val="FF0000"/>
                                </a:solidFill>
                                <a:latin typeface="Cambria Math" charset="0"/>
                              </a:rPr>
                              <m:t>𝑫𝑮</m:t>
                            </m:r>
                          </m:e>
                        </m:d>
                        <m:r>
                          <a:rPr lang="en-US" i="1">
                            <a:solidFill>
                              <a:srgbClr val="FF0000"/>
                            </a:solidFill>
                            <a:latin typeface="Cambria Math" charset="0"/>
                          </a:rPr>
                          <m:t>𝑝</m:t>
                        </m:r>
                      </m:e>
                      <m:sup>
                        <m:r>
                          <a:rPr lang="en-US" i="1">
                            <a:solidFill>
                              <a:srgbClr val="FF0000"/>
                            </a:solidFill>
                            <a:latin typeface="Cambria Math" charset="0"/>
                          </a:rPr>
                          <m:t>𝑛</m:t>
                        </m:r>
                        <m:r>
                          <a:rPr lang="en-US" i="1">
                            <a:solidFill>
                              <a:srgbClr val="FF0000"/>
                            </a:solidFill>
                            <a:latin typeface="Cambria Math" charset="0"/>
                          </a:rPr>
                          <m:t>+1</m:t>
                        </m:r>
                      </m:sup>
                    </m:sSup>
                    <m:sSup>
                      <m:sSupPr>
                        <m:ctrlPr>
                          <a:rPr lang="mr-IN" i="1">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m:t>
                        </m:r>
                        <m:r>
                          <m:rPr>
                            <m:nor/>
                          </m:rPr>
                          <a:rPr lang="en-US" dirty="0" smtClean="0">
                            <a:solidFill>
                              <a:srgbClr val="FF0000"/>
                            </a:solidFill>
                            <a:latin typeface="Symbol" pitchFamily="2" charset="2"/>
                          </a:rPr>
                          <m:t>D</m:t>
                        </m:r>
                        <m:r>
                          <a:rPr lang="en-US" b="0" i="1" smtClean="0">
                            <a:solidFill>
                              <a:srgbClr val="FF0000"/>
                            </a:solidFill>
                            <a:latin typeface="Cambria Math" panose="02040503050406030204" pitchFamily="18" charset="0"/>
                          </a:rPr>
                          <m:t>𝑡</m:t>
                        </m:r>
                        <m:r>
                          <a:rPr lang="en-US" b="1" i="1" smtClean="0">
                            <a:solidFill>
                              <a:srgbClr val="FF0000"/>
                            </a:solidFill>
                            <a:latin typeface="Cambria Math" panose="02040503050406030204" pitchFamily="18" charset="0"/>
                          </a:rPr>
                          <m:t>𝑳</m:t>
                        </m:r>
                        <m:r>
                          <a:rPr lang="en-US" b="0" i="1" smtClean="0">
                            <a:solidFill>
                              <a:srgbClr val="FF0000"/>
                            </a:solidFill>
                            <a:latin typeface="Cambria Math" panose="02040503050406030204" pitchFamily="18" charset="0"/>
                          </a:rPr>
                          <m:t>(</m:t>
                        </m:r>
                        <m:r>
                          <a:rPr lang="en-US" i="1">
                            <a:solidFill>
                              <a:srgbClr val="FF0000"/>
                            </a:solidFill>
                            <a:latin typeface="Cambria Math" charset="0"/>
                          </a:rPr>
                          <m:t>𝑝</m:t>
                        </m:r>
                      </m:e>
                      <m:sup>
                        <m:r>
                          <a:rPr lang="en-US" i="1">
                            <a:solidFill>
                              <a:srgbClr val="FF0000"/>
                            </a:solidFill>
                            <a:latin typeface="Cambria Math" charset="0"/>
                          </a:rPr>
                          <m:t>𝑛</m:t>
                        </m:r>
                        <m:r>
                          <a:rPr lang="en-US" i="1">
                            <a:solidFill>
                              <a:srgbClr val="FF0000"/>
                            </a:solidFill>
                            <a:latin typeface="Cambria Math" charset="0"/>
                          </a:rPr>
                          <m:t>+1</m:t>
                        </m:r>
                      </m:sup>
                    </m:sSup>
                    <m:r>
                      <a:rPr lang="en-US" b="0" i="1" smtClean="0">
                        <a:solidFill>
                          <a:srgbClr val="FF0000"/>
                        </a:solidFill>
                        <a:latin typeface="Cambria Math" panose="02040503050406030204" pitchFamily="18" charset="0"/>
                      </a:rPr>
                      <m:t>−</m:t>
                    </m:r>
                    <m:sSup>
                      <m:sSupPr>
                        <m:ctrlPr>
                          <a:rPr lang="mr-IN" i="1">
                            <a:solidFill>
                              <a:srgbClr val="FF0000"/>
                            </a:solidFill>
                            <a:latin typeface="Cambria Math" panose="02040503050406030204" pitchFamily="18" charset="0"/>
                          </a:rPr>
                        </m:ctrlPr>
                      </m:sSupPr>
                      <m:e>
                        <m:r>
                          <a:rPr lang="en-US" i="1">
                            <a:solidFill>
                              <a:srgbClr val="FF0000"/>
                            </a:solidFill>
                            <a:latin typeface="Cambria Math" charset="0"/>
                          </a:rPr>
                          <m:t>𝑝</m:t>
                        </m:r>
                      </m:e>
                      <m:sup>
                        <m:r>
                          <a:rPr lang="en-US" i="1">
                            <a:solidFill>
                              <a:srgbClr val="FF0000"/>
                            </a:solidFill>
                            <a:latin typeface="Cambria Math" charset="0"/>
                          </a:rPr>
                          <m:t>𝑛</m:t>
                        </m:r>
                      </m:sup>
                    </m:sSup>
                    <m:r>
                      <a:rPr lang="en-US" b="0" i="1" smtClean="0">
                        <a:solidFill>
                          <a:srgbClr val="FF0000"/>
                        </a:solidFill>
                        <a:latin typeface="Cambria Math" panose="02040503050406030204" pitchFamily="18" charset="0"/>
                      </a:rPr>
                      <m:t>)</m:t>
                    </m:r>
                  </m:oMath>
                </a14:m>
                <a:r>
                  <a:rPr lang="en-US" dirty="0"/>
                  <a:t> (Soto and </a:t>
                </a:r>
                <a:r>
                  <a:rPr lang="en-US" dirty="0" err="1"/>
                  <a:t>Lohner</a:t>
                </a:r>
                <a:r>
                  <a:rPr lang="en-US" dirty="0"/>
                  <a:t>, “stabilized”)</a:t>
                </a:r>
              </a:p>
              <a:p>
                <a:pPr>
                  <a:buFont typeface="Arial" charset="0"/>
                  <a:buChar char="•"/>
                </a:pPr>
                <a:endParaRPr lang="en-US" dirty="0"/>
              </a:p>
              <a:p>
                <a:pPr>
                  <a:buFont typeface="Arial" charset="0"/>
                  <a:buChar char="•"/>
                </a:pPr>
                <a:endParaRPr lang="en-US" dirty="0"/>
              </a:p>
            </p:txBody>
          </p:sp>
        </mc:Choice>
        <mc:Fallback xmlns="">
          <p:sp>
            <p:nvSpPr>
              <p:cNvPr id="17" name="Text Placeholder 4"/>
              <p:cNvSpPr>
                <a:spLocks noGrp="1" noRot="1" noChangeAspect="1" noMove="1" noResize="1" noEditPoints="1" noAdjustHandles="1" noChangeArrowheads="1" noChangeShapeType="1" noTextEdit="1"/>
              </p:cNvSpPr>
              <p:nvPr>
                <p:ph type="body" sz="quarter" idx="10"/>
              </p:nvPr>
            </p:nvSpPr>
            <p:spPr>
              <a:xfrm>
                <a:off x="615987" y="1441700"/>
                <a:ext cx="8216857" cy="5416300"/>
              </a:xfrm>
              <a:blipFill>
                <a:blip r:embed="rId2"/>
                <a:stretch>
                  <a:fillRect l="-1543" t="-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05232" y="1925407"/>
                <a:ext cx="5137230" cy="587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sSup>
                                  <m:sSupPr>
                                    <m:ctrlPr>
                                      <a:rPr lang="mr-IN" i="1" smtClean="0">
                                        <a:solidFill>
                                          <a:srgbClr val="FF0000"/>
                                        </a:solidFill>
                                        <a:latin typeface="Cambria Math" panose="02040503050406030204" pitchFamily="18" charset="0"/>
                                      </a:rPr>
                                    </m:ctrlPr>
                                  </m:sSupPr>
                                  <m:e>
                                    <m:r>
                                      <a:rPr lang="en-US" i="1">
                                        <a:solidFill>
                                          <a:srgbClr val="FF0000"/>
                                        </a:solidFill>
                                        <a:latin typeface="Cambria Math" charset="0"/>
                                        <a:ea typeface="Cambria Math" charset="0"/>
                                        <a:cs typeface="Cambria Math" charset="0"/>
                                      </a:rPr>
                                      <m:t>𝜏</m:t>
                                    </m:r>
                                    <m:d>
                                      <m:dPr>
                                        <m:ctrlPr>
                                          <a:rPr lang="mr-IN" b="0" i="1" smtClean="0">
                                            <a:solidFill>
                                              <a:srgbClr val="FF0000"/>
                                            </a:solidFill>
                                            <a:latin typeface="Cambria Math" panose="02040503050406030204" pitchFamily="18" charset="0"/>
                                          </a:rPr>
                                        </m:ctrlPr>
                                      </m:dPr>
                                      <m:e>
                                        <m:r>
                                          <a:rPr lang="en-US" b="1" i="1" smtClean="0">
                                            <a:solidFill>
                                              <a:srgbClr val="FF0000"/>
                                            </a:solidFill>
                                            <a:latin typeface="Cambria Math" charset="0"/>
                                          </a:rPr>
                                          <m:t>𝑳</m:t>
                                        </m:r>
                                        <m:r>
                                          <a:rPr lang="en-US" b="0" i="1" smtClean="0">
                                            <a:solidFill>
                                              <a:srgbClr val="FF0000"/>
                                            </a:solidFill>
                                            <a:latin typeface="Cambria Math" charset="0"/>
                                          </a:rPr>
                                          <m:t>−</m:t>
                                        </m:r>
                                        <m:r>
                                          <a:rPr lang="en-US" b="1" i="1" smtClean="0">
                                            <a:solidFill>
                                              <a:srgbClr val="FF0000"/>
                                            </a:solidFill>
                                            <a:latin typeface="Cambria Math" charset="0"/>
                                          </a:rPr>
                                          <m:t>𝑫𝑮</m:t>
                                        </m:r>
                                      </m:e>
                                    </m:d>
                                    <m:r>
                                      <a:rPr lang="en-US" i="1">
                                        <a:solidFill>
                                          <a:srgbClr val="FF0000"/>
                                        </a:solidFill>
                                        <a:latin typeface="Cambria Math" charset="0"/>
                                      </a:rPr>
                                      <m:t>𝑝</m:t>
                                    </m:r>
                                  </m:e>
                                  <m:sup>
                                    <m:r>
                                      <a:rPr lang="en-US" i="1">
                                        <a:solidFill>
                                          <a:srgbClr val="FF0000"/>
                                        </a:solidFill>
                                        <a:latin typeface="Cambria Math" charset="0"/>
                                      </a:rPr>
                                      <m:t>𝑛</m:t>
                                    </m:r>
                                    <m:r>
                                      <a:rPr lang="en-US" i="1">
                                        <a:solidFill>
                                          <a:srgbClr val="FF0000"/>
                                        </a:solidFill>
                                        <a:latin typeface="Cambria Math" charset="0"/>
                                      </a:rPr>
                                      <m:t>+1</m:t>
                                    </m:r>
                                  </m:sup>
                                </m:sSup>
                              </m:e>
                            </m:mr>
                          </m:m>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05232" y="1925407"/>
                <a:ext cx="5137230" cy="587853"/>
              </a:xfrm>
              <a:prstGeom prst="rect">
                <a:avLst/>
              </a:prstGeom>
              <a:blipFill>
                <a:blip r:embed="rId3"/>
                <a:stretch>
                  <a:fillRect b="-12766"/>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875" y="3706381"/>
            <a:ext cx="3813173" cy="28187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156" y="3755574"/>
            <a:ext cx="3973591" cy="2777728"/>
          </a:xfrm>
          <a:prstGeom prst="rect">
            <a:avLst/>
          </a:prstGeom>
        </p:spPr>
      </p:pic>
      <p:sp>
        <p:nvSpPr>
          <p:cNvPr id="6" name="TextBox 5"/>
          <p:cNvSpPr txBox="1"/>
          <p:nvPr/>
        </p:nvSpPr>
        <p:spPr>
          <a:xfrm>
            <a:off x="1586255" y="6488049"/>
            <a:ext cx="1561646" cy="369332"/>
          </a:xfrm>
          <a:prstGeom prst="rect">
            <a:avLst/>
          </a:prstGeom>
          <a:noFill/>
        </p:spPr>
        <p:txBody>
          <a:bodyPr wrap="none" rtlCol="0">
            <a:spAutoFit/>
          </a:bodyPr>
          <a:lstStyle/>
          <a:p>
            <a:r>
              <a:rPr lang="en-US"/>
              <a:t>Driven Cavity</a:t>
            </a:r>
          </a:p>
        </p:txBody>
      </p:sp>
      <p:sp>
        <p:nvSpPr>
          <p:cNvPr id="15" name="TextBox 14"/>
          <p:cNvSpPr txBox="1"/>
          <p:nvPr/>
        </p:nvSpPr>
        <p:spPr>
          <a:xfrm>
            <a:off x="6278326" y="6502610"/>
            <a:ext cx="1119217" cy="369332"/>
          </a:xfrm>
          <a:prstGeom prst="rect">
            <a:avLst/>
          </a:prstGeom>
          <a:noFill/>
        </p:spPr>
        <p:txBody>
          <a:bodyPr wrap="none" rtlCol="0">
            <a:spAutoFit/>
          </a:bodyPr>
          <a:lstStyle/>
          <a:p>
            <a:r>
              <a:rPr lang="en-US"/>
              <a:t>Open Jet</a:t>
            </a:r>
            <a:endParaRPr lang="en-US" dirty="0"/>
          </a:p>
        </p:txBody>
      </p:sp>
      <p:cxnSp>
        <p:nvCxnSpPr>
          <p:cNvPr id="8" name="Straight Arrow Connector 7">
            <a:extLst>
              <a:ext uri="{FF2B5EF4-FFF2-40B4-BE49-F238E27FC236}">
                <a16:creationId xmlns:a16="http://schemas.microsoft.com/office/drawing/2014/main" id="{DF927AC1-EC15-AA41-A5EE-EE6A7E46775E}"/>
              </a:ext>
            </a:extLst>
          </p:cNvPr>
          <p:cNvCxnSpPr>
            <a:cxnSpLocks/>
          </p:cNvCxnSpPr>
          <p:nvPr/>
        </p:nvCxnSpPr>
        <p:spPr>
          <a:xfrm flipH="1">
            <a:off x="5511453" y="2219333"/>
            <a:ext cx="1326481" cy="97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653788-4D9B-A54B-87FD-DC8E1EC9748A}"/>
              </a:ext>
            </a:extLst>
          </p:cNvPr>
          <p:cNvSpPr txBox="1"/>
          <p:nvPr/>
        </p:nvSpPr>
        <p:spPr>
          <a:xfrm>
            <a:off x="6875548" y="1972037"/>
            <a:ext cx="1949573" cy="369332"/>
          </a:xfrm>
          <a:prstGeom prst="rect">
            <a:avLst/>
          </a:prstGeom>
          <a:noFill/>
        </p:spPr>
        <p:txBody>
          <a:bodyPr wrap="none" rtlCol="0">
            <a:spAutoFit/>
          </a:bodyPr>
          <a:lstStyle/>
          <a:p>
            <a:r>
              <a:rPr lang="en-US" dirty="0"/>
              <a:t>Stabilizing effect</a:t>
            </a:r>
          </a:p>
        </p:txBody>
      </p:sp>
    </p:spTree>
    <p:extLst>
      <p:ext uri="{BB962C8B-B14F-4D97-AF65-F5344CB8AC3E}">
        <p14:creationId xmlns:p14="http://schemas.microsoft.com/office/powerpoint/2010/main" val="114203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Monolithic Staggered or Equal-order Interpolation (Collocated)</a:t>
            </a:r>
          </a:p>
        </p:txBody>
      </p:sp>
      <p:sp>
        <p:nvSpPr>
          <p:cNvPr id="2" name="Slide Number Placeholder 1"/>
          <p:cNvSpPr>
            <a:spLocks noGrp="1"/>
          </p:cNvSpPr>
          <p:nvPr>
            <p:ph type="sldNum" sz="quarter" idx="4"/>
          </p:nvPr>
        </p:nvSpPr>
        <p:spPr/>
        <p:txBody>
          <a:bodyPr/>
          <a:lstStyle/>
          <a:p>
            <a:fld id="{4FAB73BC-B049-4115-A692-8D63A059BFB8}" type="slidenum">
              <a:rPr lang="en-US" smtClean="0"/>
              <a:pPr/>
              <a:t>18</a:t>
            </a:fld>
            <a:endParaRPr lang="en-US" dirty="0"/>
          </a:p>
        </p:txBody>
      </p:sp>
      <p:sp>
        <p:nvSpPr>
          <p:cNvPr id="5" name="Text Placeholder 4"/>
          <p:cNvSpPr>
            <a:spLocks noGrp="1"/>
          </p:cNvSpPr>
          <p:nvPr>
            <p:ph type="body" sz="quarter" idx="10"/>
          </p:nvPr>
        </p:nvSpPr>
        <p:spPr>
          <a:xfrm>
            <a:off x="615987" y="1441700"/>
            <a:ext cx="8216857" cy="5416300"/>
          </a:xfrm>
        </p:spPr>
        <p:txBody>
          <a:bodyPr>
            <a:normAutofit/>
          </a:bodyPr>
          <a:lstStyle/>
          <a:p>
            <a:pPr>
              <a:buFont typeface="Arial" charset="0"/>
              <a:buChar char="•"/>
            </a:pPr>
            <a:r>
              <a:rPr lang="en-US" dirty="0"/>
              <a:t> Note that we need not split the system for a staggered scheme:</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or collocated:</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Conclusion: Monolithic schemes control splitting error, however, dealing with pressure stabilization is an additional complexity for equal-order methods regardless of the chosen approach to solve the coupled system</a:t>
            </a:r>
          </a:p>
        </p:txBody>
      </p:sp>
      <mc:AlternateContent xmlns:mc="http://schemas.openxmlformats.org/markup-compatibility/2006" xmlns:a14="http://schemas.microsoft.com/office/drawing/2010/main">
        <mc:Choice Requires="a14">
          <p:sp>
            <p:nvSpPr>
              <p:cNvPr id="7" name="TextBox 6"/>
              <p:cNvSpPr txBox="1"/>
              <p:nvPr/>
            </p:nvSpPr>
            <p:spPr>
              <a:xfrm>
                <a:off x="2662178" y="1977002"/>
                <a:ext cx="2893672"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0" i="1" smtClean="0">
                                    <a:latin typeface="Cambria Math" charset="0"/>
                                    <a:ea typeface="Cambria Math" charset="0"/>
                                    <a:cs typeface="Cambria Math" charset="0"/>
                                  </a:rPr>
                                  <m:t>−</m:t>
                                </m:r>
                                <m:r>
                                  <a:rPr lang="mr-IN"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sSup>
                                  <m:sSupPr>
                                    <m:ctrlPr>
                                      <a:rPr lang="en-US" b="0"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662178" y="1977002"/>
                <a:ext cx="2893672" cy="543418"/>
              </a:xfrm>
              <a:prstGeom prst="rect">
                <a:avLst/>
              </a:prstGeom>
              <a:blipFill>
                <a:blip r:embed="rId2"/>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720052" y="3870427"/>
                <a:ext cx="4005256" cy="5551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b="1"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1" i="1" smtClean="0">
                                    <a:latin typeface="Cambria Math" charset="0"/>
                                    <a:ea typeface="Cambria Math" charset="0"/>
                                    <a:cs typeface="Cambria Math" charset="0"/>
                                  </a:rPr>
                                  <m:t>−</m:t>
                                </m:r>
                                <m:r>
                                  <a:rPr lang="mr-IN"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𝑫𝑮</m:t>
                                </m:r>
                                <m:sSup>
                                  <m:sSupPr>
                                    <m:ctrlPr>
                                      <a:rPr lang="en-US" b="0"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2720052" y="3870427"/>
                <a:ext cx="4005256" cy="55515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720052" y="4779399"/>
                <a:ext cx="3957136" cy="5602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r>
                                  <m:rPr>
                                    <m:brk m:alnAt="7"/>
                                  </m:rPr>
                                  <a:rPr lang="en-US" b="0" i="1" smtClean="0">
                                    <a:latin typeface="Cambria Math" charset="0"/>
                                  </a:rPr>
                                  <m:t>0</m:t>
                                </m:r>
                              </m:e>
                            </m:mr>
                            <m:mr>
                              <m:e>
                                <m:r>
                                  <a:rPr lang="en-US" i="1">
                                    <a:latin typeface="Cambria Math" charset="0"/>
                                    <a:ea typeface="Cambria Math" charset="0"/>
                                    <a:cs typeface="Cambria Math" charset="0"/>
                                  </a:rPr>
                                  <m:t>𝜏</m:t>
                                </m:r>
                                <m:d>
                                  <m:dPr>
                                    <m:ctrlPr>
                                      <a:rPr lang="mr-IN" i="1">
                                        <a:latin typeface="Cambria Math" panose="02040503050406030204" pitchFamily="18" charset="0"/>
                                      </a:rPr>
                                    </m:ctrlPr>
                                  </m:dPr>
                                  <m:e>
                                    <m:r>
                                      <a:rPr lang="en-US" b="1" i="1">
                                        <a:latin typeface="Cambria Math" charset="0"/>
                                      </a:rPr>
                                      <m:t>𝑳</m:t>
                                    </m:r>
                                    <m:r>
                                      <a:rPr lang="en-US" i="1">
                                        <a:latin typeface="Cambria Math" charset="0"/>
                                      </a:rPr>
                                      <m:t>−</m:t>
                                    </m:r>
                                    <m:r>
                                      <a:rPr lang="en-US" b="1" i="1">
                                        <a:latin typeface="Cambria Math" charset="0"/>
                                      </a:rPr>
                                      <m:t>𝑫𝑮</m:t>
                                    </m:r>
                                  </m:e>
                                </m:d>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r>
                                      <a:rPr lang="en-US" b="0" i="1" smtClean="0">
                                        <a:latin typeface="Cambria Math" charset="0"/>
                                      </a:rPr>
                                      <m:t>+1</m:t>
                                    </m:r>
                                  </m:sup>
                                </m:sSup>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720052" y="4779399"/>
                <a:ext cx="3957136" cy="560218"/>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720052" y="2821143"/>
                <a:ext cx="4665578"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r>
                                  <m:rPr>
                                    <m:brk m:alnAt="7"/>
                                  </m:rPr>
                                  <a:rPr lang="en-US" b="0" i="1" smtClean="0">
                                    <a:latin typeface="Cambria Math" charset="0"/>
                                  </a:rPr>
                                  <m:t>0</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i="1">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
                        </m:e>
                      </m:d>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720052" y="2821143"/>
                <a:ext cx="4665578" cy="543418"/>
              </a:xfrm>
              <a:prstGeom prst="rect">
                <a:avLst/>
              </a:prstGeom>
              <a:blipFill>
                <a:blip r:embed="rId5"/>
                <a:stretch>
                  <a:fillRect t="-2326" r="-272" b="-16279"/>
                </a:stretch>
              </a:blipFill>
            </p:spPr>
            <p:txBody>
              <a:bodyPr/>
              <a:lstStyle/>
              <a:p>
                <a:r>
                  <a:rPr lang="en-US">
                    <a:noFill/>
                  </a:rPr>
                  <a:t> </a:t>
                </a:r>
              </a:p>
            </p:txBody>
          </p:sp>
        </mc:Fallback>
      </mc:AlternateContent>
    </p:spTree>
    <p:extLst>
      <p:ext uri="{BB962C8B-B14F-4D97-AF65-F5344CB8AC3E}">
        <p14:creationId xmlns:p14="http://schemas.microsoft.com/office/powerpoint/2010/main" val="93863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Choice of the B</a:t>
            </a:r>
            <a:r>
              <a:rPr lang="en-US" baseline="-25000" dirty="0"/>
              <a:t>1</a:t>
            </a:r>
            <a:r>
              <a:rPr lang="en-US" dirty="0"/>
              <a:t> can Vary by The Method..</a:t>
            </a:r>
            <a:endParaRPr lang="en-US" baseline="-25000" dirty="0"/>
          </a:p>
        </p:txBody>
      </p:sp>
      <p:sp>
        <p:nvSpPr>
          <p:cNvPr id="2" name="Slide Number Placeholder 1"/>
          <p:cNvSpPr>
            <a:spLocks noGrp="1"/>
          </p:cNvSpPr>
          <p:nvPr>
            <p:ph type="sldNum" sz="quarter" idx="4"/>
          </p:nvPr>
        </p:nvSpPr>
        <p:spPr/>
        <p:txBody>
          <a:bodyPr/>
          <a:lstStyle/>
          <a:p>
            <a:fld id="{4FAB73BC-B049-4115-A692-8D63A059BFB8}" type="slidenum">
              <a:rPr lang="en-US" smtClean="0"/>
              <a:pPr/>
              <a:t>19</a:t>
            </a:fld>
            <a:endParaRPr lang="en-US" dirty="0"/>
          </a:p>
        </p:txBody>
      </p:sp>
      <p:sp>
        <p:nvSpPr>
          <p:cNvPr id="5" name="Text Placeholder 4"/>
          <p:cNvSpPr>
            <a:spLocks noGrp="1"/>
          </p:cNvSpPr>
          <p:nvPr>
            <p:ph type="body" sz="quarter" idx="10"/>
          </p:nvPr>
        </p:nvSpPr>
        <p:spPr>
          <a:xfrm>
            <a:off x="615987" y="1441700"/>
            <a:ext cx="8216857" cy="5416300"/>
          </a:xfrm>
        </p:spPr>
        <p:txBody>
          <a:bodyPr>
            <a:normAutofit lnSpcReduction="10000"/>
          </a:bodyPr>
          <a:lstStyle/>
          <a:p>
            <a:pPr>
              <a:buFont typeface="Arial" charset="0"/>
              <a:buChar char="•"/>
            </a:pPr>
            <a:r>
              <a:rPr lang="en-US" dirty="0"/>
              <a:t> In Pressure-Stabilized Petrov-</a:t>
            </a:r>
            <a:r>
              <a:rPr lang="en-US" dirty="0" err="1"/>
              <a:t>Galerkin</a:t>
            </a:r>
            <a:r>
              <a:rPr lang="en-US" dirty="0"/>
              <a:t> (PSPG) methods (Hughes et al, 1985):</a:t>
            </a:r>
          </a:p>
          <a:p>
            <a:pPr>
              <a:buFont typeface="Arial" charset="0"/>
              <a:buChar char="•"/>
            </a:pPr>
            <a:endParaRPr lang="en-US" dirty="0"/>
          </a:p>
          <a:p>
            <a:pPr>
              <a:buFont typeface="Arial" charset="0"/>
              <a:buChar char="•"/>
            </a:pPr>
            <a:endParaRPr lang="en-US" dirty="0"/>
          </a:p>
          <a:p>
            <a:pPr>
              <a:buFont typeface="Arial" charset="0"/>
              <a:buChar char="•"/>
            </a:pPr>
            <a:r>
              <a:rPr lang="en-US" dirty="0"/>
              <a:t> Here, </a:t>
            </a:r>
            <a:r>
              <a:rPr lang="en-US" b="1" dirty="0"/>
              <a:t>M</a:t>
            </a:r>
            <a:r>
              <a:rPr lang="en-US" dirty="0"/>
              <a:t> is a fine scale momentum residual and q is the test function for the Finite Element Method (continuity equation)</a:t>
            </a:r>
          </a:p>
          <a:p>
            <a:pPr>
              <a:buFont typeface="Arial" charset="0"/>
              <a:buChar char="•"/>
            </a:pPr>
            <a:r>
              <a:rPr lang="en-US" dirty="0"/>
              <a:t> Note that </a:t>
            </a:r>
            <a:r>
              <a:rPr lang="en-US" b="1" dirty="0"/>
              <a:t>M</a:t>
            </a:r>
            <a:r>
              <a:rPr lang="en-US" dirty="0"/>
              <a:t> contains a local pressure gradient which, thereby, provides the pressure stabilization</a:t>
            </a:r>
          </a:p>
          <a:p>
            <a:pPr>
              <a:buFont typeface="Arial" charset="0"/>
              <a:buChar char="•"/>
            </a:pPr>
            <a:r>
              <a:rPr lang="en-US" dirty="0"/>
              <a:t> The fine-scale momentum residual is evaluated locally at the quadrature point and with mesh refinement reduces at a design-order rate</a:t>
            </a:r>
          </a:p>
          <a:p>
            <a:pPr>
              <a:buFont typeface="Arial" charset="0"/>
              <a:buChar char="•"/>
            </a:pPr>
            <a:r>
              <a:rPr lang="en-US" dirty="0"/>
              <a:t> With some algebra, one can show that </a:t>
            </a:r>
            <a:r>
              <a:rPr lang="en-US" b="1" dirty="0"/>
              <a:t>L-DG</a:t>
            </a:r>
            <a:r>
              <a:rPr lang="en-US" dirty="0"/>
              <a:t> ~ </a:t>
            </a:r>
            <a:r>
              <a:rPr lang="en-US" b="1" dirty="0"/>
              <a:t>M</a:t>
            </a:r>
            <a:endParaRPr lang="en-US" dirty="0"/>
          </a:p>
          <a:p>
            <a:pPr>
              <a:buFont typeface="Arial" charset="0"/>
              <a:buChar char="•"/>
            </a:pPr>
            <a:r>
              <a:rPr lang="en-US" b="1" dirty="0"/>
              <a:t> </a:t>
            </a:r>
            <a:r>
              <a:rPr lang="en-US" dirty="0"/>
              <a:t>For more references, see Majumdar, Numerical Heat Transfer, 1988; </a:t>
            </a:r>
            <a:r>
              <a:rPr lang="en-US" dirty="0" err="1"/>
              <a:t>Tezduyar</a:t>
            </a:r>
            <a:r>
              <a:rPr lang="en-US" dirty="0"/>
              <a:t> and Sathe, J. </a:t>
            </a:r>
            <a:r>
              <a:rPr lang="en-US" dirty="0" err="1"/>
              <a:t>Comput</a:t>
            </a:r>
            <a:r>
              <a:rPr lang="en-US" dirty="0"/>
              <a:t>. Appl. Mech., 2003</a:t>
            </a:r>
          </a:p>
          <a:p>
            <a:pPr>
              <a:buFont typeface="Arial" charset="0"/>
              <a:buChar char="•"/>
            </a:pPr>
            <a:r>
              <a:rPr lang="en-US" dirty="0">
                <a:latin typeface="symbol" charset="2"/>
              </a:rPr>
              <a:t> H</a:t>
            </a:r>
            <a:r>
              <a:rPr lang="en-US" dirty="0"/>
              <a:t>ere, </a:t>
            </a:r>
            <a:r>
              <a:rPr lang="en-US" dirty="0">
                <a:latin typeface="symbol" charset="2"/>
              </a:rPr>
              <a:t>t</a:t>
            </a:r>
            <a:r>
              <a:rPr lang="en-US" dirty="0"/>
              <a:t> can be:</a:t>
            </a:r>
          </a:p>
          <a:p>
            <a:pPr lvl="1">
              <a:buFont typeface="Arial" charset="0"/>
              <a:buChar char="•"/>
            </a:pPr>
            <a:r>
              <a:rPr lang="en-US" dirty="0"/>
              <a:t>Simulation time step, i.e., </a:t>
            </a:r>
            <a:r>
              <a:rPr lang="en-US" dirty="0">
                <a:latin typeface="symbol" charset="2"/>
              </a:rPr>
              <a:t>D</a:t>
            </a:r>
            <a:r>
              <a:rPr lang="en-US" dirty="0"/>
              <a:t>t</a:t>
            </a:r>
          </a:p>
          <a:p>
            <a:pPr lvl="1">
              <a:buFont typeface="Arial" charset="0"/>
              <a:buChar char="•"/>
            </a:pPr>
            <a:r>
              <a:rPr lang="en-US" dirty="0"/>
              <a:t>Local advection/diffusion time scale,                             - or a more accurate flow-aligned approach </a:t>
            </a:r>
          </a:p>
          <a:p>
            <a:pPr lvl="1">
              <a:buFont typeface="Arial" charset="0"/>
              <a:buChar char="•"/>
            </a:pPr>
            <a:r>
              <a:rPr lang="en-US" dirty="0"/>
              <a:t>Diagonal of A</a:t>
            </a:r>
          </a:p>
          <a:p>
            <a:pPr lvl="1">
              <a:buFont typeface="Arial" charset="0"/>
              <a:buChar char="•"/>
            </a:pPr>
            <a:r>
              <a:rPr lang="en-US" dirty="0"/>
              <a:t>Full inverse of A (Ozawa)</a:t>
            </a:r>
          </a:p>
          <a:p>
            <a:pPr lvl="1">
              <a:buFont typeface="Arial" charset="0"/>
              <a:buChar char="•"/>
            </a:pP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662177" y="1977002"/>
                <a:ext cx="4166885"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0" i="1" smtClean="0">
                                    <a:latin typeface="Cambria Math" charset="0"/>
                                    <a:ea typeface="Cambria Math" charset="0"/>
                                    <a:cs typeface="Cambria Math" charset="0"/>
                                  </a:rPr>
                                  <m:t>−</m:t>
                                </m:r>
                                <m:r>
                                  <a:rPr lang="mr-IN" i="1" smtClean="0">
                                    <a:solidFill>
                                      <a:schemeClr val="accent4"/>
                                    </a:solidFill>
                                    <a:latin typeface="Cambria Math" charset="0"/>
                                    <a:ea typeface="Cambria Math" charset="0"/>
                                    <a:cs typeface="Cambria Math" charset="0"/>
                                  </a:rPr>
                                  <m:t>𝜏</m:t>
                                </m:r>
                                <m:r>
                                  <a:rPr lang="en-US" b="0" i="1" baseline="-25000" smtClean="0">
                                    <a:solidFill>
                                      <a:schemeClr val="accent4"/>
                                    </a:solidFill>
                                    <a:latin typeface="Cambria Math" panose="02040503050406030204" pitchFamily="18" charset="0"/>
                                    <a:ea typeface="Cambria Math" charset="0"/>
                                    <a:cs typeface="Cambria Math" charset="0"/>
                                  </a:rPr>
                                  <m:t>𝑃𝑆𝑃𝐺</m:t>
                                </m:r>
                                <m:r>
                                  <a:rPr lang="en-US" b="0" i="1" smtClean="0">
                                    <a:solidFill>
                                      <a:schemeClr val="accent4"/>
                                    </a:solidFill>
                                    <a:latin typeface="Cambria Math" charset="0"/>
                                    <a:ea typeface="Cambria Math" charset="0"/>
                                    <a:cs typeface="Cambria Math" charset="0"/>
                                  </a:rPr>
                                  <m:t>𝐺</m:t>
                                </m:r>
                                <m:r>
                                  <a:rPr lang="en-US" b="0" i="1" smtClean="0">
                                    <a:solidFill>
                                      <a:schemeClr val="accent4"/>
                                    </a:solidFill>
                                    <a:latin typeface="Cambria Math" panose="02040503050406030204" pitchFamily="18" charset="0"/>
                                    <a:ea typeface="Cambria Math" charset="0"/>
                                    <a:cs typeface="Cambria Math" charset="0"/>
                                  </a:rPr>
                                  <m:t>𝑞</m:t>
                                </m:r>
                                <m:r>
                                  <a:rPr lang="en-US" b="0" i="1" smtClean="0">
                                    <a:solidFill>
                                      <a:schemeClr val="accent4"/>
                                    </a:solidFill>
                                    <a:latin typeface="Cambria Math" charset="0"/>
                                    <a:ea typeface="Cambria Math" charset="0"/>
                                    <a:cs typeface="Cambria Math" charset="0"/>
                                  </a:rPr>
                                  <m:t>∙</m:t>
                                </m:r>
                                <m:r>
                                  <a:rPr lang="en-US" b="1" i="1" smtClean="0">
                                    <a:solidFill>
                                      <a:schemeClr val="accent4"/>
                                    </a:solidFill>
                                    <a:latin typeface="Cambria Math" charset="0"/>
                                    <a:ea typeface="Cambria Math" charset="0"/>
                                    <a:cs typeface="Cambria Math" charset="0"/>
                                  </a:rPr>
                                  <m:t>𝑴</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662177" y="1977002"/>
                <a:ext cx="4166885" cy="543418"/>
              </a:xfrm>
              <a:prstGeom prst="rect">
                <a:avLst/>
              </a:prstGeom>
              <a:blipFill>
                <a:blip r:embed="rId2"/>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08070" y="5712410"/>
                <a:ext cx="1594960" cy="5284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mr-IN" i="1" smtClean="0">
                              <a:latin typeface="Cambria Math" panose="02040503050406030204" pitchFamily="18" charset="0"/>
                            </a:rPr>
                          </m:ctrlPr>
                        </m:sSupPr>
                        <m:e>
                          <m:d>
                            <m:dPr>
                              <m:ctrlPr>
                                <a:rPr lang="mr-IN" i="1" smtClean="0">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𝑢</m:t>
                                  </m:r>
                                </m:num>
                                <m:den>
                                  <m:r>
                                    <m:rPr>
                                      <m:sty m:val="p"/>
                                    </m:rPr>
                                    <a:rPr lang="el-GR" i="1">
                                      <a:latin typeface="Cambria Math" charset="0"/>
                                      <a:ea typeface="Cambria Math" charset="0"/>
                                      <a:cs typeface="Cambria Math" charset="0"/>
                                    </a:rPr>
                                    <m:t>Δ</m:t>
                                  </m:r>
                                  <m:r>
                                    <a:rPr lang="en-US" i="1">
                                      <a:latin typeface="Cambria Math" charset="0"/>
                                      <a:ea typeface="Cambria Math" charset="0"/>
                                      <a:cs typeface="Cambria Math" charset="0"/>
                                    </a:rPr>
                                    <m:t>𝑥</m:t>
                                  </m:r>
                                </m:den>
                              </m:f>
                              <m:r>
                                <a:rPr lang="en-US" i="1">
                                  <a:latin typeface="Cambria Math" charset="0"/>
                                </a:rPr>
                                <m:t>+</m:t>
                              </m:r>
                              <m:f>
                                <m:fPr>
                                  <m:ctrlPr>
                                    <a:rPr lang="mr-IN" i="1">
                                      <a:latin typeface="Cambria Math" panose="02040503050406030204" pitchFamily="18" charset="0"/>
                                    </a:rPr>
                                  </m:ctrlPr>
                                </m:fPr>
                                <m:num>
                                  <m:r>
                                    <a:rPr lang="mr-IN" i="1" smtClean="0">
                                      <a:latin typeface="Cambria Math" charset="0"/>
                                      <a:ea typeface="Cambria Math" charset="0"/>
                                      <a:cs typeface="Cambria Math" charset="0"/>
                                    </a:rPr>
                                    <m:t>𝜐</m:t>
                                  </m:r>
                                </m:num>
                                <m:den>
                                  <m:sSup>
                                    <m:sSupPr>
                                      <m:ctrlPr>
                                        <a:rPr lang="mr-IN" i="1">
                                          <a:latin typeface="Cambria Math" panose="02040503050406030204" pitchFamily="18" charset="0"/>
                                        </a:rPr>
                                      </m:ctrlPr>
                                    </m:sSupPr>
                                    <m:e>
                                      <m:r>
                                        <m:rPr>
                                          <m:sty m:val="p"/>
                                        </m:rPr>
                                        <a:rPr lang="el-GR" i="1">
                                          <a:latin typeface="Cambria Math" charset="0"/>
                                          <a:ea typeface="Cambria Math" charset="0"/>
                                          <a:cs typeface="Cambria Math" charset="0"/>
                                        </a:rPr>
                                        <m:t>Δ</m:t>
                                      </m:r>
                                      <m:r>
                                        <a:rPr lang="en-US" i="1">
                                          <a:latin typeface="Cambria Math" charset="0"/>
                                          <a:ea typeface="Cambria Math" charset="0"/>
                                          <a:cs typeface="Cambria Math" charset="0"/>
                                        </a:rPr>
                                        <m:t>𝑥</m:t>
                                      </m:r>
                                    </m:e>
                                    <m:sup>
                                      <m:r>
                                        <a:rPr lang="en-US" i="1">
                                          <a:latin typeface="Cambria Math" charset="0"/>
                                        </a:rPr>
                                        <m:t>2</m:t>
                                      </m:r>
                                    </m:sup>
                                  </m:sSup>
                                </m:den>
                              </m:f>
                            </m:e>
                          </m:d>
                        </m:e>
                        <m:sup>
                          <m:r>
                            <a:rPr lang="en-US" b="0" i="1" smtClean="0">
                              <a:latin typeface="Cambria Math" charset="0"/>
                            </a:rPr>
                            <m:t>−1</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808070" y="5712410"/>
                <a:ext cx="1594960" cy="52847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8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and Stabilization Errors: Outline</a:t>
            </a:r>
          </a:p>
        </p:txBody>
      </p:sp>
      <p:sp>
        <p:nvSpPr>
          <p:cNvPr id="3" name="Content Placeholder 2"/>
          <p:cNvSpPr>
            <a:spLocks noGrp="1"/>
          </p:cNvSpPr>
          <p:nvPr>
            <p:ph idx="1"/>
          </p:nvPr>
        </p:nvSpPr>
        <p:spPr/>
        <p:txBody>
          <a:bodyPr/>
          <a:lstStyle/>
          <a:p>
            <a:pPr>
              <a:buFont typeface="Wingdings" charset="2"/>
              <a:buChar char="§"/>
            </a:pPr>
            <a:r>
              <a:rPr lang="en-US" dirty="0"/>
              <a:t> Block Matrix and Operator Form</a:t>
            </a:r>
          </a:p>
          <a:p>
            <a:pPr>
              <a:buFont typeface="Wingdings" charset="2"/>
              <a:buChar char="§"/>
            </a:pPr>
            <a:r>
              <a:rPr lang="en-US" dirty="0"/>
              <a:t> Approximate Factorization</a:t>
            </a:r>
          </a:p>
          <a:p>
            <a:pPr>
              <a:buFont typeface="Wingdings" charset="2"/>
              <a:buChar char="§"/>
            </a:pPr>
            <a:r>
              <a:rPr lang="en-US" dirty="0"/>
              <a:t> Splitting Errors</a:t>
            </a:r>
          </a:p>
          <a:p>
            <a:pPr>
              <a:buFont typeface="Wingdings" charset="2"/>
              <a:buChar char="§"/>
            </a:pPr>
            <a:r>
              <a:rPr lang="en-US" dirty="0"/>
              <a:t> Stabilization Errors</a:t>
            </a:r>
          </a:p>
          <a:p>
            <a:pPr>
              <a:buFont typeface="Wingdings" charset="2"/>
              <a:buChar char="§"/>
            </a:pPr>
            <a:r>
              <a:rPr lang="en-US" dirty="0"/>
              <a:t> Detailed Code Verification</a:t>
            </a:r>
          </a:p>
          <a:p>
            <a:pPr>
              <a:buFont typeface="Wingdings" charset="2"/>
              <a:buChar char="§"/>
            </a:pPr>
            <a:r>
              <a:rPr lang="en-US" dirty="0"/>
              <a:t> Conclusions</a:t>
            </a:r>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0962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Verification To Establish Accuracy</a:t>
            </a:r>
          </a:p>
        </p:txBody>
      </p:sp>
      <p:sp>
        <p:nvSpPr>
          <p:cNvPr id="3" name="Slide Number Placeholder 2"/>
          <p:cNvSpPr>
            <a:spLocks noGrp="1"/>
          </p:cNvSpPr>
          <p:nvPr>
            <p:ph type="sldNum" sz="quarter" idx="4"/>
          </p:nvPr>
        </p:nvSpPr>
        <p:spPr/>
        <p:txBody>
          <a:bodyPr/>
          <a:lstStyle/>
          <a:p>
            <a:fld id="{4FAB73BC-B049-4115-A692-8D63A059BFB8}" type="slidenum">
              <a:rPr lang="en-US" smtClean="0"/>
              <a:pPr/>
              <a:t>20</a:t>
            </a:fld>
            <a:endParaRPr lang="en-US" dirty="0"/>
          </a:p>
        </p:txBody>
      </p:sp>
      <p:sp>
        <p:nvSpPr>
          <p:cNvPr id="4" name="Text Placeholder 3"/>
          <p:cNvSpPr>
            <a:spLocks noGrp="1"/>
          </p:cNvSpPr>
          <p:nvPr>
            <p:ph type="body" sz="quarter" idx="10"/>
          </p:nvPr>
        </p:nvSpPr>
        <p:spPr>
          <a:xfrm>
            <a:off x="615987" y="1441700"/>
            <a:ext cx="3041613" cy="3306153"/>
          </a:xfrm>
        </p:spPr>
        <p:txBody>
          <a:bodyPr/>
          <a:lstStyle/>
          <a:p>
            <a:pPr>
              <a:buFont typeface="Arial" charset="0"/>
              <a:buChar char="•"/>
            </a:pPr>
            <a:r>
              <a:rPr lang="en-US" dirty="0"/>
              <a:t> Consider a two-dimensional transient solution to the incompressible equations of motion:</a:t>
            </a:r>
          </a:p>
          <a:p>
            <a:pPr>
              <a:buFont typeface="Arial" charset="0"/>
              <a:buChar char="•"/>
            </a:pPr>
            <a:r>
              <a:rPr lang="en-US" dirty="0"/>
              <a:t> This solution is known as the </a:t>
            </a:r>
            <a:r>
              <a:rPr lang="en-US" dirty="0" err="1"/>
              <a:t>convecting</a:t>
            </a:r>
            <a:r>
              <a:rPr lang="en-US" dirty="0"/>
              <a:t>, decaying, Taylor vortex</a:t>
            </a:r>
          </a:p>
        </p:txBody>
      </p:sp>
      <mc:AlternateContent xmlns:mc="http://schemas.openxmlformats.org/markup-compatibility/2006" xmlns:a14="http://schemas.microsoft.com/office/drawing/2010/main">
        <mc:Choice Requires="a14">
          <p:sp>
            <p:nvSpPr>
              <p:cNvPr id="5" name="TextBox 4"/>
              <p:cNvSpPr txBox="1"/>
              <p:nvPr/>
            </p:nvSpPr>
            <p:spPr>
              <a:xfrm>
                <a:off x="3437681" y="1469185"/>
                <a:ext cx="4861367"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𝑢</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𝑜</m:t>
                          </m:r>
                        </m:sup>
                      </m:sSup>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cos</m:t>
                          </m:r>
                        </m:fName>
                        <m:e>
                          <m:d>
                            <m:dPr>
                              <m:ctrlPr>
                                <a:rPr lang="en-US" b="0" i="1" smtClean="0">
                                  <a:latin typeface="Cambria Math" panose="02040503050406030204" pitchFamily="18" charset="0"/>
                                </a:rPr>
                              </m:ctrlPr>
                            </m:dPr>
                            <m:e>
                              <m:r>
                                <a:rPr lang="en-US" b="0" i="1" smtClean="0">
                                  <a:latin typeface="Cambria Math" charset="0"/>
                                  <a:ea typeface="Cambria Math" charset="0"/>
                                  <a:cs typeface="Cambria Math" charset="0"/>
                                </a:rPr>
                                <m:t>𝜋</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𝑢</m:t>
                                      </m:r>
                                    </m:e>
                                    <m:sup>
                                      <m:r>
                                        <a:rPr lang="en-US" b="0" i="1" smtClean="0">
                                          <a:latin typeface="Cambria Math" charset="0"/>
                                          <a:ea typeface="Cambria Math" charset="0"/>
                                          <a:cs typeface="Cambria Math" charset="0"/>
                                        </a:rPr>
                                        <m:t>𝑜</m:t>
                                      </m:r>
                                    </m:sup>
                                  </m:sSup>
                                  <m:r>
                                    <a:rPr lang="en-US" b="0" i="1" smtClean="0">
                                      <a:latin typeface="Cambria Math" charset="0"/>
                                      <a:ea typeface="Cambria Math" charset="0"/>
                                      <a:cs typeface="Cambria Math" charset="0"/>
                                    </a:rPr>
                                    <m:t>𝑡</m:t>
                                  </m:r>
                                </m:e>
                              </m:d>
                            </m:e>
                          </m:d>
                        </m:e>
                      </m:func>
                      <m:func>
                        <m:funcPr>
                          <m:ctrlPr>
                            <a:rPr lang="en-US" b="0" i="1" smtClean="0">
                              <a:latin typeface="Cambria Math" panose="02040503050406030204" pitchFamily="18" charset="0"/>
                              <a:ea typeface="Cambria Math" charset="0"/>
                              <a:cs typeface="Cambria Math" charset="0"/>
                            </a:rPr>
                          </m:ctrlPr>
                        </m:funcPr>
                        <m:fName>
                          <m:r>
                            <m:rPr>
                              <m:sty m:val="p"/>
                            </m:rPr>
                            <a:rPr lang="en-US" b="0" i="0" smtClean="0">
                              <a:latin typeface="Cambria Math" charset="0"/>
                              <a:ea typeface="Cambria Math" charset="0"/>
                              <a:cs typeface="Cambria Math" charset="0"/>
                            </a:rPr>
                            <m:t>sin</m:t>
                          </m:r>
                        </m:fName>
                        <m:e>
                          <m:d>
                            <m:dPr>
                              <m:ctrlPr>
                                <a:rPr lang="en-US" b="0" i="1" smtClean="0">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𝜋</m:t>
                              </m:r>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𝑦</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𝑣</m:t>
                                      </m:r>
                                    </m:e>
                                    <m:sup>
                                      <m:r>
                                        <a:rPr lang="en-US" i="1">
                                          <a:latin typeface="Cambria Math" charset="0"/>
                                          <a:ea typeface="Cambria Math" charset="0"/>
                                          <a:cs typeface="Cambria Math" charset="0"/>
                                        </a:rPr>
                                        <m:t>𝑜</m:t>
                                      </m:r>
                                    </m:sup>
                                  </m:sSup>
                                  <m:r>
                                    <a:rPr lang="en-US" i="1">
                                      <a:latin typeface="Cambria Math" charset="0"/>
                                      <a:ea typeface="Cambria Math" charset="0"/>
                                      <a:cs typeface="Cambria Math" charset="0"/>
                                    </a:rPr>
                                    <m:t>𝑡</m:t>
                                  </m:r>
                                </m:e>
                              </m:d>
                            </m:e>
                          </m:d>
                        </m:e>
                      </m:func>
                      <m:sSup>
                        <m:sSupPr>
                          <m:ctrlPr>
                            <a:rPr lang="mr-IN" b="0" i="1" smtClean="0">
                              <a:latin typeface="Cambria Math" panose="02040503050406030204" pitchFamily="18" charset="0"/>
                              <a:ea typeface="Cambria Math" charset="0"/>
                              <a:cs typeface="Cambria Math" charset="0"/>
                            </a:rPr>
                          </m:ctrlPr>
                        </m:sSupPr>
                        <m:e>
                          <m:r>
                            <a:rPr lang="mr-IN" b="0" i="1" smtClean="0">
                              <a:latin typeface="Cambria Math" charset="0"/>
                              <a:ea typeface="Cambria Math" charset="0"/>
                              <a:cs typeface="Cambria Math" charset="0"/>
                            </a:rPr>
                            <m:t>𝑒</m:t>
                          </m:r>
                        </m:e>
                        <m:sup>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r>
                            <a:rPr lang="mr-IN" b="0" i="1" smtClean="0">
                              <a:latin typeface="Cambria Math" charset="0"/>
                              <a:ea typeface="Cambria Math" charset="0"/>
                              <a:cs typeface="Cambria Math" charset="0"/>
                            </a:rPr>
                            <m:t>𝜔</m:t>
                          </m:r>
                          <m:r>
                            <a:rPr lang="mr-IN" b="0" i="1" smtClean="0">
                              <a:latin typeface="Cambria Math" charset="0"/>
                              <a:ea typeface="Cambria Math" charset="0"/>
                              <a:cs typeface="Cambria Math" charset="0"/>
                            </a:rPr>
                            <m:t>𝑡</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437681" y="1469185"/>
                <a:ext cx="4861367" cy="312650"/>
              </a:xfrm>
              <a:prstGeom prst="rect">
                <a:avLst/>
              </a:prstGeom>
              <a:blipFill rotWithShape="0">
                <a:blip r:embed="rId4"/>
                <a:stretch>
                  <a:fillRect l="-376" r="-125"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37681" y="1929982"/>
                <a:ext cx="4861367" cy="312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𝑣</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𝑣</m:t>
                          </m:r>
                        </m:e>
                        <m:sup>
                          <m:r>
                            <a:rPr lang="en-US" b="0" i="1" smtClean="0">
                              <a:latin typeface="Cambria Math" charset="0"/>
                            </a:rPr>
                            <m:t>𝑜</m:t>
                          </m:r>
                        </m:sup>
                      </m:sSup>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sin</m:t>
                          </m:r>
                        </m:fName>
                        <m:e>
                          <m:d>
                            <m:dPr>
                              <m:ctrlPr>
                                <a:rPr lang="en-US" b="0" i="1" smtClean="0">
                                  <a:latin typeface="Cambria Math" panose="02040503050406030204" pitchFamily="18" charset="0"/>
                                </a:rPr>
                              </m:ctrlPr>
                            </m:dPr>
                            <m:e>
                              <m:r>
                                <a:rPr lang="en-US" b="0" i="1" smtClean="0">
                                  <a:latin typeface="Cambria Math" charset="0"/>
                                  <a:ea typeface="Cambria Math" charset="0"/>
                                  <a:cs typeface="Cambria Math" charset="0"/>
                                </a:rPr>
                                <m:t>𝜋</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𝑢</m:t>
                                      </m:r>
                                    </m:e>
                                    <m:sup>
                                      <m:r>
                                        <a:rPr lang="en-US" b="0" i="1" smtClean="0">
                                          <a:latin typeface="Cambria Math" charset="0"/>
                                          <a:ea typeface="Cambria Math" charset="0"/>
                                          <a:cs typeface="Cambria Math" charset="0"/>
                                        </a:rPr>
                                        <m:t>𝑜</m:t>
                                      </m:r>
                                    </m:sup>
                                  </m:sSup>
                                  <m:r>
                                    <a:rPr lang="en-US" b="0" i="1" smtClean="0">
                                      <a:latin typeface="Cambria Math" charset="0"/>
                                      <a:ea typeface="Cambria Math" charset="0"/>
                                      <a:cs typeface="Cambria Math" charset="0"/>
                                    </a:rPr>
                                    <m:t>𝑡</m:t>
                                  </m:r>
                                </m:e>
                              </m:d>
                            </m:e>
                          </m:d>
                        </m:e>
                      </m:func>
                      <m:func>
                        <m:funcPr>
                          <m:ctrlPr>
                            <a:rPr lang="en-US" b="0" i="1" smtClean="0">
                              <a:latin typeface="Cambria Math" panose="02040503050406030204" pitchFamily="18" charset="0"/>
                              <a:ea typeface="Cambria Math" charset="0"/>
                              <a:cs typeface="Cambria Math" charset="0"/>
                            </a:rPr>
                          </m:ctrlPr>
                        </m:funcPr>
                        <m:fName>
                          <m:r>
                            <m:rPr>
                              <m:sty m:val="p"/>
                            </m:rPr>
                            <a:rPr lang="en-US" b="0" i="0" smtClean="0">
                              <a:latin typeface="Cambria Math" charset="0"/>
                              <a:ea typeface="Cambria Math" charset="0"/>
                              <a:cs typeface="Cambria Math" charset="0"/>
                            </a:rPr>
                            <m:t>cos</m:t>
                          </m:r>
                        </m:fName>
                        <m:e>
                          <m:d>
                            <m:dPr>
                              <m:ctrlPr>
                                <a:rPr lang="en-US" b="0" i="1" smtClean="0">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𝜋</m:t>
                              </m:r>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𝑦</m:t>
                                  </m:r>
                                  <m:r>
                                    <a:rPr lang="en-US" i="1">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𝑣</m:t>
                                      </m:r>
                                    </m:e>
                                    <m:sup>
                                      <m:r>
                                        <a:rPr lang="en-US" i="1">
                                          <a:latin typeface="Cambria Math" charset="0"/>
                                          <a:ea typeface="Cambria Math" charset="0"/>
                                          <a:cs typeface="Cambria Math" charset="0"/>
                                        </a:rPr>
                                        <m:t>𝑜</m:t>
                                      </m:r>
                                    </m:sup>
                                  </m:sSup>
                                  <m:r>
                                    <a:rPr lang="en-US" i="1">
                                      <a:latin typeface="Cambria Math" charset="0"/>
                                      <a:ea typeface="Cambria Math" charset="0"/>
                                      <a:cs typeface="Cambria Math" charset="0"/>
                                    </a:rPr>
                                    <m:t>𝑡</m:t>
                                  </m:r>
                                </m:e>
                              </m:d>
                            </m:e>
                          </m:d>
                        </m:e>
                      </m:func>
                      <m:sSup>
                        <m:sSupPr>
                          <m:ctrlPr>
                            <a:rPr lang="mr-IN" b="0" i="1" smtClean="0">
                              <a:latin typeface="Cambria Math" panose="02040503050406030204" pitchFamily="18" charset="0"/>
                              <a:ea typeface="Cambria Math" charset="0"/>
                              <a:cs typeface="Cambria Math" charset="0"/>
                            </a:rPr>
                          </m:ctrlPr>
                        </m:sSupPr>
                        <m:e>
                          <m:r>
                            <a:rPr lang="mr-IN" b="0" i="1" smtClean="0">
                              <a:latin typeface="Cambria Math" charset="0"/>
                              <a:ea typeface="Cambria Math" charset="0"/>
                              <a:cs typeface="Cambria Math" charset="0"/>
                            </a:rPr>
                            <m:t>𝑒</m:t>
                          </m:r>
                        </m:e>
                        <m:sup>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2</m:t>
                          </m:r>
                          <m:r>
                            <a:rPr lang="mr-IN" b="0" i="1" smtClean="0">
                              <a:latin typeface="Cambria Math" charset="0"/>
                              <a:ea typeface="Cambria Math" charset="0"/>
                              <a:cs typeface="Cambria Math" charset="0"/>
                            </a:rPr>
                            <m:t>𝜔</m:t>
                          </m:r>
                          <m:r>
                            <a:rPr lang="mr-IN" b="0" i="1" smtClean="0">
                              <a:latin typeface="Cambria Math" charset="0"/>
                              <a:ea typeface="Cambria Math" charset="0"/>
                              <a:cs typeface="Cambria Math" charset="0"/>
                            </a:rPr>
                            <m:t>𝑡</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37681" y="1929982"/>
                <a:ext cx="4861367" cy="312650"/>
              </a:xfrm>
              <a:prstGeom prst="rect">
                <a:avLst/>
              </a:prstGeom>
              <a:blipFill rotWithShape="0">
                <a:blip r:embed="rId5"/>
                <a:stretch>
                  <a:fillRect l="-251"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437681" y="2242632"/>
                <a:ext cx="5486400" cy="531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rPr>
                        <m:t>p</m:t>
                      </m:r>
                      <m:r>
                        <a:rPr lang="en-US" b="0" i="1" smtClean="0">
                          <a:latin typeface="Cambria Math" charset="0"/>
                        </a:rPr>
                        <m:t>=−</m:t>
                      </m:r>
                      <m:f>
                        <m:fPr>
                          <m:ctrlPr>
                            <a:rPr lang="mr-IN"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charset="0"/>
                                </a:rPr>
                                <m:t>𝑝</m:t>
                              </m:r>
                            </m:e>
                            <m:sup>
                              <m:r>
                                <a:rPr lang="en-US" i="1">
                                  <a:latin typeface="Cambria Math" charset="0"/>
                                </a:rPr>
                                <m:t>𝑜</m:t>
                              </m:r>
                            </m:sup>
                          </m:sSup>
                        </m:num>
                        <m:den>
                          <m:r>
                            <a:rPr lang="en-US" b="0" i="1" smtClean="0">
                              <a:latin typeface="Cambria Math" charset="0"/>
                            </a:rPr>
                            <m:t>4</m:t>
                          </m:r>
                        </m:den>
                      </m:f>
                      <m:d>
                        <m:dPr>
                          <m:begChr m:val="["/>
                          <m:endChr m:val="]"/>
                          <m:ctrlPr>
                            <a:rPr lang="mr-IN" i="1">
                              <a:latin typeface="Cambria Math" panose="02040503050406030204" pitchFamily="18" charset="0"/>
                            </a:rPr>
                          </m:ctrlPr>
                        </m:dPr>
                        <m:e>
                          <m:func>
                            <m:funcPr>
                              <m:ctrlPr>
                                <a:rPr lang="en-US" i="1">
                                  <a:latin typeface="Cambria Math" panose="02040503050406030204" pitchFamily="18" charset="0"/>
                                </a:rPr>
                              </m:ctrlPr>
                            </m:funcPr>
                            <m:fName>
                              <m:r>
                                <a:rPr lang="mr-IN" i="1">
                                  <a:latin typeface="Cambria Math" charset="0"/>
                                </a:rPr>
                                <m:t> </m:t>
                              </m:r>
                              <m:r>
                                <a:rPr lang="en-US">
                                  <a:latin typeface="Cambria Math" charset="0"/>
                                </a:rPr>
                                <m:t>(</m:t>
                              </m:r>
                              <m:r>
                                <m:rPr>
                                  <m:sty m:val="p"/>
                                </m:rPr>
                                <a:rPr lang="en-US">
                                  <a:latin typeface="Cambria Math" charset="0"/>
                                </a:rPr>
                                <m:t>cos</m:t>
                              </m:r>
                            </m:fName>
                            <m:e>
                              <m:d>
                                <m:dPr>
                                  <m:ctrlPr>
                                    <a:rPr lang="en-US" i="1">
                                      <a:latin typeface="Cambria Math" panose="02040503050406030204" pitchFamily="18" charset="0"/>
                                    </a:rPr>
                                  </m:ctrlPr>
                                </m:dPr>
                                <m:e>
                                  <m:r>
                                    <a:rPr lang="en-US" i="1">
                                      <a:latin typeface="Cambria Math" charset="0"/>
                                    </a:rPr>
                                    <m:t>2</m:t>
                                  </m:r>
                                  <m:r>
                                    <a:rPr lang="en-US" i="1">
                                      <a:latin typeface="Cambria Math" charset="0"/>
                                      <a:ea typeface="Cambria Math" charset="0"/>
                                      <a:cs typeface="Cambria Math" charset="0"/>
                                    </a:rPr>
                                    <m:t>𝜋</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𝑢</m:t>
                                          </m:r>
                                        </m:e>
                                        <m:sup>
                                          <m:r>
                                            <a:rPr lang="en-US" i="1">
                                              <a:latin typeface="Cambria Math" charset="0"/>
                                              <a:ea typeface="Cambria Math" charset="0"/>
                                              <a:cs typeface="Cambria Math" charset="0"/>
                                            </a:rPr>
                                            <m:t>𝑜</m:t>
                                          </m:r>
                                        </m:sup>
                                      </m:sSup>
                                      <m:r>
                                        <a:rPr lang="en-US" i="1">
                                          <a:latin typeface="Cambria Math" charset="0"/>
                                          <a:ea typeface="Cambria Math" charset="0"/>
                                          <a:cs typeface="Cambria Math" charset="0"/>
                                        </a:rPr>
                                        <m:t>𝑡</m:t>
                                      </m:r>
                                    </m:e>
                                  </m:d>
                                </m:e>
                              </m:d>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cos</m:t>
                              </m:r>
                              <m:r>
                                <a:rPr lang="en-US" i="1">
                                  <a:latin typeface="Cambria Math" charset="0"/>
                                  <a:ea typeface="Cambria Math" charset="0"/>
                                  <a:cs typeface="Cambria Math" charset="0"/>
                                </a:rPr>
                                <m:t>⁡(</m:t>
                              </m:r>
                            </m:e>
                          </m:func>
                          <m:r>
                            <a:rPr lang="en-US" i="1">
                              <a:latin typeface="Cambria Math" charset="0"/>
                              <a:ea typeface="Cambria Math" charset="0"/>
                              <a:cs typeface="Cambria Math" charset="0"/>
                            </a:rPr>
                            <m:t>𝜋</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𝑦</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𝑣</m:t>
                                  </m:r>
                                </m:e>
                                <m:sup>
                                  <m:r>
                                    <a:rPr lang="en-US" i="1">
                                      <a:latin typeface="Cambria Math" charset="0"/>
                                      <a:ea typeface="Cambria Math" charset="0"/>
                                      <a:cs typeface="Cambria Math" charset="0"/>
                                    </a:rPr>
                                    <m:t>𝑜</m:t>
                                  </m:r>
                                </m:sup>
                              </m:sSup>
                              <m:r>
                                <a:rPr lang="en-US" i="1">
                                  <a:latin typeface="Cambria Math" charset="0"/>
                                  <a:ea typeface="Cambria Math" charset="0"/>
                                  <a:cs typeface="Cambria Math" charset="0"/>
                                </a:rPr>
                                <m:t>𝑡</m:t>
                              </m:r>
                            </m:e>
                          </m:d>
                          <m:r>
                            <a:rPr lang="en-US" i="1">
                              <a:latin typeface="Cambria Math" charset="0"/>
                              <a:ea typeface="Cambria Math" charset="0"/>
                              <a:cs typeface="Cambria Math" charset="0"/>
                            </a:rPr>
                            <m:t>)</m:t>
                          </m:r>
                        </m:e>
                      </m:d>
                      <m:sSup>
                        <m:sSupPr>
                          <m:ctrlPr>
                            <a:rPr lang="mr-IN" i="1">
                              <a:latin typeface="Cambria Math" panose="02040503050406030204" pitchFamily="18" charset="0"/>
                              <a:ea typeface="Cambria Math" charset="0"/>
                              <a:cs typeface="Cambria Math" charset="0"/>
                            </a:rPr>
                          </m:ctrlPr>
                        </m:sSupPr>
                        <m:e>
                          <m:r>
                            <a:rPr lang="mr-IN" i="1">
                              <a:latin typeface="Cambria Math" charset="0"/>
                              <a:ea typeface="Cambria Math" charset="0"/>
                              <a:cs typeface="Cambria Math" charset="0"/>
                            </a:rPr>
                            <m:t>𝑒</m:t>
                          </m:r>
                        </m:e>
                        <m:sup>
                          <m:r>
                            <a:rPr lang="mr-IN" i="1">
                              <a:latin typeface="Cambria Math" charset="0"/>
                              <a:ea typeface="Cambria Math" charset="0"/>
                              <a:cs typeface="Cambria Math" charset="0"/>
                            </a:rPr>
                            <m:t>−</m:t>
                          </m:r>
                          <m:r>
                            <a:rPr lang="en-US" i="1">
                              <a:latin typeface="Cambria Math" charset="0"/>
                              <a:ea typeface="Cambria Math" charset="0"/>
                              <a:cs typeface="Cambria Math" charset="0"/>
                            </a:rPr>
                            <m:t>4</m:t>
                          </m:r>
                          <m:r>
                            <a:rPr lang="mr-IN" i="1">
                              <a:latin typeface="Cambria Math" charset="0"/>
                              <a:ea typeface="Cambria Math" charset="0"/>
                              <a:cs typeface="Cambria Math" charset="0"/>
                            </a:rPr>
                            <m:t>𝜔</m:t>
                          </m:r>
                          <m:r>
                            <a:rPr lang="mr-IN" i="1">
                              <a:latin typeface="Cambria Math" charset="0"/>
                              <a:ea typeface="Cambria Math" charset="0"/>
                              <a:cs typeface="Cambria Math" charset="0"/>
                            </a:rPr>
                            <m:t>𝑡</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37681" y="2242632"/>
                <a:ext cx="5486400" cy="531428"/>
              </a:xfrm>
              <a:prstGeom prst="rect">
                <a:avLst/>
              </a:prstGeom>
              <a:blipFill rotWithShape="0">
                <a:blip r:embed="rId6"/>
                <a:stretch>
                  <a:fillRect/>
                </a:stretch>
              </a:blipFill>
            </p:spPr>
            <p:txBody>
              <a:bodyPr/>
              <a:lstStyle/>
              <a:p>
                <a:r>
                  <a:rPr lang="en-US">
                    <a:noFill/>
                  </a:rPr>
                  <a:t> </a:t>
                </a:r>
              </a:p>
            </p:txBody>
          </p:sp>
        </mc:Fallback>
      </mc:AlternateContent>
      <p:pic>
        <p:nvPicPr>
          <p:cNvPr id="8" name="CTV.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7804" y="3536926"/>
            <a:ext cx="3229060" cy="2783141"/>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t="15865" b="16456"/>
          <a:stretch/>
        </p:blipFill>
        <p:spPr>
          <a:xfrm>
            <a:off x="4056128" y="3107733"/>
            <a:ext cx="3745207" cy="3280240"/>
          </a:xfrm>
          <a:prstGeom prst="rect">
            <a:avLst/>
          </a:prstGeom>
        </p:spPr>
      </p:pic>
      <p:cxnSp>
        <p:nvCxnSpPr>
          <p:cNvPr id="13" name="Straight Arrow Connector 12"/>
          <p:cNvCxnSpPr/>
          <p:nvPr/>
        </p:nvCxnSpPr>
        <p:spPr>
          <a:xfrm flipH="1">
            <a:off x="7025835" y="3678181"/>
            <a:ext cx="758049" cy="98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83884" y="3355016"/>
            <a:ext cx="1360116" cy="646331"/>
          </a:xfrm>
          <a:prstGeom prst="rect">
            <a:avLst/>
          </a:prstGeom>
          <a:noFill/>
        </p:spPr>
        <p:txBody>
          <a:bodyPr wrap="none" rtlCol="0">
            <a:spAutoFit/>
          </a:bodyPr>
          <a:lstStyle/>
          <a:p>
            <a:r>
              <a:rPr lang="en-US" dirty="0">
                <a:latin typeface="+mj-lt"/>
              </a:rPr>
              <a:t>Approximate</a:t>
            </a:r>
          </a:p>
          <a:p>
            <a:r>
              <a:rPr lang="en-US" dirty="0">
                <a:latin typeface="+mj-lt"/>
              </a:rPr>
              <a:t>factorization</a:t>
            </a:r>
          </a:p>
        </p:txBody>
      </p:sp>
      <p:cxnSp>
        <p:nvCxnSpPr>
          <p:cNvPr id="18" name="Straight Arrow Connector 17"/>
          <p:cNvCxnSpPr/>
          <p:nvPr/>
        </p:nvCxnSpPr>
        <p:spPr>
          <a:xfrm flipH="1">
            <a:off x="7052012" y="4928496"/>
            <a:ext cx="749323" cy="493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01335" y="4747853"/>
            <a:ext cx="1229824" cy="646331"/>
          </a:xfrm>
          <a:prstGeom prst="rect">
            <a:avLst/>
          </a:prstGeom>
          <a:noFill/>
        </p:spPr>
        <p:txBody>
          <a:bodyPr wrap="none" rtlCol="0">
            <a:spAutoFit/>
          </a:bodyPr>
          <a:lstStyle/>
          <a:p>
            <a:r>
              <a:rPr lang="en-US" dirty="0">
                <a:latin typeface="+mj-lt"/>
              </a:rPr>
              <a:t>Flavors of</a:t>
            </a:r>
          </a:p>
          <a:p>
            <a:r>
              <a:rPr lang="en-US" dirty="0">
                <a:latin typeface="+mj-lt"/>
              </a:rPr>
              <a:t>incremental</a:t>
            </a:r>
          </a:p>
        </p:txBody>
      </p:sp>
    </p:spTree>
    <p:extLst>
      <p:ext uri="{BB962C8B-B14F-4D97-AF65-F5344CB8AC3E}">
        <p14:creationId xmlns:p14="http://schemas.microsoft.com/office/powerpoint/2010/main" val="14049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and Stabilization Errors: Conclusion</a:t>
            </a:r>
          </a:p>
        </p:txBody>
      </p:sp>
      <p:sp>
        <p:nvSpPr>
          <p:cNvPr id="3" name="Content Placeholder 2"/>
          <p:cNvSpPr>
            <a:spLocks noGrp="1"/>
          </p:cNvSpPr>
          <p:nvPr>
            <p:ph idx="1"/>
          </p:nvPr>
        </p:nvSpPr>
        <p:spPr/>
        <p:txBody>
          <a:bodyPr/>
          <a:lstStyle/>
          <a:p>
            <a:pPr>
              <a:buFont typeface="Wingdings" charset="2"/>
              <a:buChar char="§"/>
            </a:pPr>
            <a:r>
              <a:rPr lang="en-US" dirty="0"/>
              <a:t> Block matrix and operator form represents a useful construct to analyze coupling and stabilization</a:t>
            </a:r>
          </a:p>
          <a:p>
            <a:pPr>
              <a:buFont typeface="Wingdings" charset="2"/>
              <a:buChar char="§"/>
            </a:pPr>
            <a:r>
              <a:rPr lang="en-US" dirty="0"/>
              <a:t> Approximate Factorization is generally O(</a:t>
            </a:r>
            <a:r>
              <a:rPr lang="en-US" dirty="0">
                <a:latin typeface="symbol" charset="2"/>
              </a:rPr>
              <a:t>D</a:t>
            </a:r>
            <a:r>
              <a:rPr lang="en-US" dirty="0"/>
              <a:t>t)</a:t>
            </a:r>
          </a:p>
          <a:p>
            <a:pPr>
              <a:buFont typeface="Wingdings" charset="2"/>
              <a:buChar char="§"/>
            </a:pPr>
            <a:r>
              <a:rPr lang="en-US" dirty="0"/>
              <a:t> With very </a:t>
            </a:r>
            <a:r>
              <a:rPr lang="en-US"/>
              <a:t>simple modifications, </a:t>
            </a:r>
            <a:r>
              <a:rPr lang="en-US" dirty="0"/>
              <a:t>splitting error is mitigated</a:t>
            </a:r>
          </a:p>
          <a:p>
            <a:pPr>
              <a:buFont typeface="Wingdings" charset="2"/>
              <a:buChar char="§"/>
            </a:pPr>
            <a:r>
              <a:rPr lang="en-US" dirty="0"/>
              <a:t> Detailed code verification is a critical tool to both test theoretical understandings in addition to establishing a proper code implementation</a:t>
            </a:r>
          </a:p>
          <a:p>
            <a:pPr>
              <a:buFont typeface="Wingdings" charset="2"/>
              <a:buChar char="§"/>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44455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515760" y="1228440"/>
            <a:ext cx="4831743" cy="1690255"/>
          </a:xfrm>
        </p:spPr>
        <p:txBody>
          <a:bodyPr/>
          <a:lstStyle/>
          <a:p>
            <a:r>
              <a:rPr lang="en-US" dirty="0"/>
              <a:t>Stanford ME469:</a:t>
            </a:r>
            <a:br>
              <a:rPr lang="en-US" dirty="0"/>
            </a:br>
            <a:r>
              <a:rPr lang="en-US" dirty="0"/>
              <a:t>Splitting and Stabilization Errors</a:t>
            </a:r>
            <a:br>
              <a:rPr lang="en-US" dirty="0"/>
            </a:br>
            <a:r>
              <a:rPr lang="en-US" u="sng" dirty="0"/>
              <a:t>Review</a:t>
            </a:r>
          </a:p>
        </p:txBody>
      </p:sp>
      <p:sp>
        <p:nvSpPr>
          <p:cNvPr id="15" name="Subtitle 14"/>
          <p:cNvSpPr>
            <a:spLocks noGrp="1"/>
          </p:cNvSpPr>
          <p:nvPr>
            <p:ph type="subTitle" idx="1"/>
          </p:nvPr>
        </p:nvSpPr>
        <p:spPr>
          <a:xfrm>
            <a:off x="525309" y="5559098"/>
            <a:ext cx="5181010" cy="1131069"/>
          </a:xfrm>
        </p:spPr>
        <p:txBody>
          <a:bodyPr>
            <a:normAutofit/>
          </a:bodyPr>
          <a:lstStyle/>
          <a:p>
            <a:r>
              <a:rPr lang="en-US" dirty="0"/>
              <a:t>Stefan P. Domino </a:t>
            </a:r>
          </a:p>
          <a:p>
            <a:r>
              <a:rPr lang="en-US" dirty="0"/>
              <a:t>Computational Thermal and Fluid Mechanics</a:t>
            </a:r>
          </a:p>
          <a:p>
            <a:r>
              <a:rPr lang="en-US" dirty="0"/>
              <a:t>Sandia National Laboratories </a:t>
            </a:r>
            <a:r>
              <a:rPr lang="de-DE" dirty="0"/>
              <a:t>SAND2018-4536 PE</a:t>
            </a:r>
            <a:endParaRPr lang="en-US" dirty="0"/>
          </a:p>
          <a:p>
            <a:endParaRPr lang="en-US" dirty="0"/>
          </a:p>
        </p:txBody>
      </p:sp>
      <p:sp>
        <p:nvSpPr>
          <p:cNvPr id="16" name="Slide Number Placeholder 15"/>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13071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Block Matrix Form for Fluids</a:t>
            </a:r>
          </a:p>
        </p:txBody>
      </p:sp>
      <p:sp>
        <p:nvSpPr>
          <p:cNvPr id="2" name="Slide Number Placeholder 1"/>
          <p:cNvSpPr>
            <a:spLocks noGrp="1"/>
          </p:cNvSpPr>
          <p:nvPr>
            <p:ph type="sldNum" sz="quarter" idx="4"/>
          </p:nvPr>
        </p:nvSpPr>
        <p:spPr/>
        <p:txBody>
          <a:bodyPr/>
          <a:lstStyle/>
          <a:p>
            <a:fld id="{4FAB73BC-B049-4115-A692-8D63A059BFB8}" type="slidenum">
              <a:rPr lang="en-US" smtClean="0"/>
              <a:pPr/>
              <a:t>23</a:t>
            </a:fld>
            <a:endParaRPr lang="en-US" dirty="0"/>
          </a:p>
        </p:txBody>
      </p:sp>
      <p:sp>
        <p:nvSpPr>
          <p:cNvPr id="5" name="Text Placeholder 4"/>
          <p:cNvSpPr>
            <a:spLocks noGrp="1"/>
          </p:cNvSpPr>
          <p:nvPr>
            <p:ph type="body" sz="quarter" idx="10"/>
          </p:nvPr>
        </p:nvSpPr>
        <p:spPr>
          <a:xfrm>
            <a:off x="615987" y="1441700"/>
            <a:ext cx="7543800" cy="5294766"/>
          </a:xfrm>
        </p:spPr>
        <p:txBody>
          <a:bodyPr>
            <a:normAutofit lnSpcReduction="10000"/>
          </a:bodyPr>
          <a:lstStyle/>
          <a:p>
            <a:pPr>
              <a:buFont typeface="Arial" charset="0"/>
              <a:buChar char="•"/>
            </a:pPr>
            <a:r>
              <a:rPr lang="en-US" dirty="0"/>
              <a:t> Consider the monolithic, uniform density, low-Mach equation system:</a:t>
            </a:r>
          </a:p>
          <a:p>
            <a:pPr>
              <a:buFont typeface="Arial" charset="0"/>
              <a:buChar char="•"/>
            </a:pPr>
            <a:endParaRPr lang="en-US" dirty="0"/>
          </a:p>
          <a:p>
            <a:pPr>
              <a:buFont typeface="Arial" charset="0"/>
              <a:buChar char="•"/>
            </a:pPr>
            <a:endParaRPr lang="en-US" dirty="0"/>
          </a:p>
          <a:p>
            <a:pPr marL="0" indent="0">
              <a:buNone/>
            </a:pPr>
            <a:r>
              <a:rPr lang="en-US" dirty="0"/>
              <a:t>	</a:t>
            </a:r>
          </a:p>
          <a:p>
            <a:pPr marL="0" indent="0">
              <a:buNone/>
            </a:pPr>
            <a:r>
              <a:rPr lang="en-US" dirty="0"/>
              <a:t>that can be written in block form as:</a:t>
            </a:r>
          </a:p>
          <a:p>
            <a:pPr>
              <a:buFont typeface="Arial" charset="0"/>
              <a:buChar char="•"/>
            </a:pPr>
            <a:endParaRPr lang="en-US" dirty="0"/>
          </a:p>
          <a:p>
            <a:pPr>
              <a:buFont typeface="Arial" charset="0"/>
              <a:buChar char="•"/>
            </a:pPr>
            <a:endParaRPr lang="en-US" dirty="0"/>
          </a:p>
          <a:p>
            <a:pPr>
              <a:buFont typeface="Arial" charset="0"/>
              <a:buChar char="•"/>
            </a:pPr>
            <a:r>
              <a:rPr lang="en-US" dirty="0"/>
              <a:t> We seek to factorize this system via:</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b="1" dirty="0"/>
              <a:t>B</a:t>
            </a:r>
            <a:r>
              <a:rPr lang="en-US" b="1" baseline="-25000" dirty="0"/>
              <a:t>2</a:t>
            </a:r>
            <a:r>
              <a:rPr lang="en-US" dirty="0"/>
              <a:t> determines the projection time scale, ideally chosen to approximate </a:t>
            </a:r>
            <a:r>
              <a:rPr lang="en-US" b="1" dirty="0"/>
              <a:t>A</a:t>
            </a:r>
            <a:r>
              <a:rPr lang="en-US" b="1" baseline="30000" dirty="0"/>
              <a:t>-1</a:t>
            </a:r>
          </a:p>
          <a:p>
            <a:pPr>
              <a:buFont typeface="Arial" charset="0"/>
              <a:buChar char="•"/>
            </a:pPr>
            <a:r>
              <a:rPr lang="en-US" dirty="0"/>
              <a:t> </a:t>
            </a:r>
            <a:r>
              <a:rPr lang="en-US" b="1" dirty="0"/>
              <a:t>B</a:t>
            </a:r>
            <a:r>
              <a:rPr lang="en-US" b="1" baseline="-25000" dirty="0"/>
              <a:t>1</a:t>
            </a:r>
            <a:r>
              <a:rPr lang="en-US" dirty="0"/>
              <a:t> controls the projection error, ideally chosen to cancel </a:t>
            </a:r>
            <a:r>
              <a:rPr lang="en-US" b="1" dirty="0"/>
              <a:t>BD</a:t>
            </a:r>
            <a:r>
              <a:rPr lang="en-US" b="1" baseline="-25000" dirty="0"/>
              <a:t>2</a:t>
            </a:r>
            <a:r>
              <a:rPr lang="en-US" b="1" dirty="0"/>
              <a:t>G</a:t>
            </a:r>
          </a:p>
        </p:txBody>
      </p:sp>
      <mc:AlternateContent xmlns:mc="http://schemas.openxmlformats.org/markup-compatibility/2006" xmlns:a14="http://schemas.microsoft.com/office/drawing/2010/main">
        <mc:Choice Requires="a14">
          <p:sp>
            <p:nvSpPr>
              <p:cNvPr id="6" name="TextBox 5"/>
              <p:cNvSpPr txBox="1"/>
              <p:nvPr/>
            </p:nvSpPr>
            <p:spPr>
              <a:xfrm>
                <a:off x="2835798" y="3303123"/>
                <a:ext cx="2407535"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35798" y="3303123"/>
                <a:ext cx="2407535" cy="543418"/>
              </a:xfrm>
              <a:prstGeom prst="rect">
                <a:avLst/>
              </a:prstGeom>
              <a:blipFill>
                <a:blip r:embed="rId2"/>
                <a:stretch>
                  <a:fillRect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9670" y="4342479"/>
                <a:ext cx="7012929"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sSub>
                                  <m:sSubPr>
                                    <m:ctrlPr>
                                      <a:rPr lang="en-US" b="0" i="1" smtClean="0">
                                        <a:latin typeface="Cambria Math" panose="02040503050406030204" pitchFamily="18" charset="0"/>
                                      </a:rPr>
                                    </m:ctrlPr>
                                  </m:sSubPr>
                                  <m:e>
                                    <m:r>
                                      <a:rPr lang="en-US" b="1" i="1" smtClean="0">
                                        <a:latin typeface="Cambria Math" charset="0"/>
                                      </a:rPr>
                                      <m:t>𝑩</m:t>
                                    </m:r>
                                  </m:e>
                                  <m:sub>
                                    <m:r>
                                      <a:rPr lang="en-US" b="0" i="1" smtClean="0">
                                        <a:latin typeface="Cambria Math" charset="0"/>
                                      </a:rPr>
                                      <m:t>1</m:t>
                                    </m:r>
                                  </m:sub>
                                </m:sSub>
                              </m:e>
                            </m:mr>
                          </m:m>
                        </m:e>
                      </m:d>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panose="02040503050406030204" pitchFamily="18" charset="0"/>
                                  </a:rPr>
                                  <m:t>𝑮</m:t>
                                </m:r>
                              </m:e>
                            </m:mr>
                            <m:mr>
                              <m:e>
                                <m:r>
                                  <a:rPr lang="en-US" b="0" i="1" smtClean="0">
                                    <a:latin typeface="Cambria Math" charset="0"/>
                                  </a:rPr>
                                  <m:t>0</m:t>
                                </m:r>
                              </m:e>
                              <m:e>
                                <m:r>
                                  <a:rPr lang="en-US" b="1" i="1" smtClean="0">
                                    <a:latin typeface="Cambria Math" charset="0"/>
                                  </a:rPr>
                                  <m:t>𝑰</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smtClean="0">
                                    <a:latin typeface="Cambria Math" charset="0"/>
                                    <a:ea typeface="Cambria Math" charset="0"/>
                                    <a:cs typeface="Cambria Math" charset="0"/>
                                  </a:rPr>
                                  <m:t>𝑨</m:t>
                                </m:r>
                                <m:sSub>
                                  <m:sSubPr>
                                    <m:ctrlPr>
                                      <a:rPr lang="en-US" i="1" smtClean="0">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i="1">
                                        <a:latin typeface="Cambria Math" charset="0"/>
                                        <a:ea typeface="Cambria Math" charset="0"/>
                                        <a:cs typeface="Cambria Math" charset="0"/>
                                      </a:rPr>
                                      <m:t>2</m:t>
                                    </m:r>
                                  </m:sub>
                                </m:sSub>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0" i="1" smtClean="0">
                                    <a:latin typeface="Cambria Math" charset="0"/>
                                    <a:ea typeface="Cambria Math" charset="0"/>
                                    <a:cs typeface="Cambria Math" charset="0"/>
                                  </a:rPr>
                                  <m:t>(</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𝟏</m:t>
                                    </m:r>
                                  </m:sub>
                                </m:sSub>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𝟐</m:t>
                                    </m:r>
                                  </m:sub>
                                </m:sSub>
                                <m:r>
                                  <a:rPr lang="en-US" b="1" i="1" smtClean="0">
                                    <a:latin typeface="Cambria Math" charset="0"/>
                                    <a:ea typeface="Cambria Math" charset="0"/>
                                    <a:cs typeface="Cambria Math" charset="0"/>
                                  </a:rPr>
                                  <m:t>𝑮</m:t>
                                </m:r>
                                <m:r>
                                  <a:rPr lang="en-US" b="0" i="1" smtClean="0">
                                    <a:latin typeface="Cambria Math" charset="0"/>
                                    <a:ea typeface="Cambria Math" charset="0"/>
                                    <a:cs typeface="Cambria Math" charset="0"/>
                                  </a:rPr>
                                  <m:t>)</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9670" y="4342479"/>
                <a:ext cx="7012929" cy="54341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11062" y="4931139"/>
                <a:ext cx="2407535" cy="283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0"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1" i="1" smtClean="0">
                              <a:latin typeface="Cambria Math" charset="0"/>
                            </a:rPr>
                            <m:t>−</m:t>
                          </m:r>
                          <m:r>
                            <a:rPr lang="en-US" b="1" i="1" smtClean="0">
                              <a:latin typeface="Cambria Math" charset="0"/>
                            </a:rPr>
                            <m:t>𝟏</m:t>
                          </m:r>
                        </m:sup>
                      </m:sSup>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6111062" y="4931139"/>
                <a:ext cx="2407535" cy="28321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84684" y="5254549"/>
                <a:ext cx="24075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𝟏</m:t>
                          </m:r>
                        </m:sub>
                      </m:sSub>
                      <m:r>
                        <a:rPr lang="en-US" b="0" i="1" smtClean="0">
                          <a:latin typeface="Cambria Math" charset="0"/>
                        </a:rPr>
                        <m:t>=−</m:t>
                      </m:r>
                      <m:r>
                        <a:rPr lang="en-US" b="1" i="1" smtClean="0">
                          <a:latin typeface="Cambria Math" charset="0"/>
                        </a:rPr>
                        <m:t>𝑫</m:t>
                      </m:r>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charset="0"/>
                        </a:rPr>
                        <m:t>𝑮</m:t>
                      </m:r>
                    </m:oMath>
                  </m:oMathPara>
                </a14:m>
                <a:endParaRPr 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284684" y="5254549"/>
                <a:ext cx="2407535" cy="276999"/>
              </a:xfrm>
              <a:prstGeom prst="rect">
                <a:avLst/>
              </a:prstGeom>
              <a:blipFill>
                <a:blip r:embed="rId5"/>
                <a:stretch>
                  <a:fillRect b="-17391"/>
                </a:stretch>
              </a:blipFill>
            </p:spPr>
            <p:txBody>
              <a:bodyPr/>
              <a:lstStyle/>
              <a:p>
                <a:r>
                  <a:rPr lang="en-US">
                    <a:noFill/>
                  </a:rPr>
                  <a:t> </a:t>
                </a:r>
              </a:p>
            </p:txBody>
          </p:sp>
        </mc:Fallback>
      </mc:AlternateContent>
      <p:sp>
        <p:nvSpPr>
          <p:cNvPr id="13" name="TextBox 12"/>
          <p:cNvSpPr txBox="1"/>
          <p:nvPr/>
        </p:nvSpPr>
        <p:spPr>
          <a:xfrm>
            <a:off x="1446836" y="5044493"/>
            <a:ext cx="4839017" cy="369332"/>
          </a:xfrm>
          <a:prstGeom prst="rect">
            <a:avLst/>
          </a:prstGeom>
          <a:noFill/>
        </p:spPr>
        <p:txBody>
          <a:bodyPr wrap="none" rtlCol="0">
            <a:spAutoFit/>
          </a:bodyPr>
          <a:lstStyle/>
          <a:p>
            <a:r>
              <a:rPr lang="en-US" dirty="0">
                <a:latin typeface="+mj-lt"/>
              </a:rPr>
              <a:t>the exact factorization can be recovered by defining:</a:t>
            </a:r>
          </a:p>
        </p:txBody>
      </p:sp>
      <p:sp>
        <p:nvSpPr>
          <p:cNvPr id="14" name="Left Brace 13"/>
          <p:cNvSpPr/>
          <p:nvPr/>
        </p:nvSpPr>
        <p:spPr>
          <a:xfrm>
            <a:off x="6400434" y="4925517"/>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316496" y="2289636"/>
                <a:ext cx="375984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r>
                  <a:rPr lang="mr-IN" dirty="0"/>
                  <a:t>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mr-IN" i="1">
                                <a:latin typeface="Cambria Math" charset="0"/>
                                <a:ea typeface="Cambria Math" charset="0"/>
                                <a:cs typeface="Cambria Math" charset="0"/>
                              </a:rPr>
                              <m:t>𝜏</m:t>
                            </m:r>
                          </m:e>
                          <m:sub>
                            <m:r>
                              <a:rPr lang="en-US" i="1">
                                <a:latin typeface="Cambria Math" charset="0"/>
                                <a:ea typeface="Cambria Math" charset="0"/>
                                <a:cs typeface="Cambria Math" charset="0"/>
                              </a:rPr>
                              <m:t>𝑖𝑗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a:latin typeface="Cambria Math" charset="0"/>
                        <a:ea typeface="Cambria Math" charset="0"/>
                        <a:cs typeface="Cambria Math" charset="0"/>
                      </a:rPr>
                      <m:t>=</m:t>
                    </m:r>
                    <m:r>
                      <a:rPr lang="en-US" b="0" i="1" smtClean="0">
                        <a:latin typeface="Cambria Math"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𝑝</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oMath>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316496" y="2289636"/>
                <a:ext cx="3759846" cy="490006"/>
              </a:xfrm>
              <a:prstGeom prst="rect">
                <a:avLst/>
              </a:prstGeom>
              <a:blipFill>
                <a:blip r:embed="rId6"/>
                <a:stretch>
                  <a:fillRect l="-2020"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902230" y="1798722"/>
                <a:ext cx="85496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902230" y="1798722"/>
                <a:ext cx="854966" cy="490006"/>
              </a:xfrm>
              <a:prstGeom prst="rect">
                <a:avLst/>
              </a:prstGeom>
              <a:blipFill rotWithShape="0">
                <a:blip r:embed="rId7"/>
                <a:stretch>
                  <a:fillRect l="-7143" t="-1250" b="-13750"/>
                </a:stretch>
              </a:blipFill>
            </p:spPr>
            <p:txBody>
              <a:bodyPr/>
              <a:lstStyle/>
              <a:p>
                <a:r>
                  <a:rPr lang="en-US">
                    <a:noFill/>
                  </a:rPr>
                  <a:t> </a:t>
                </a:r>
              </a:p>
            </p:txBody>
          </p:sp>
        </mc:Fallback>
      </mc:AlternateContent>
    </p:spTree>
    <p:extLst>
      <p:ext uri="{BB962C8B-B14F-4D97-AF65-F5344CB8AC3E}">
        <p14:creationId xmlns:p14="http://schemas.microsoft.com/office/powerpoint/2010/main" val="29670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Definitions: Monolithic</a:t>
            </a:r>
          </a:p>
        </p:txBody>
      </p:sp>
      <p:sp>
        <p:nvSpPr>
          <p:cNvPr id="3" name="Slide Number Placeholder 2"/>
          <p:cNvSpPr>
            <a:spLocks noGrp="1"/>
          </p:cNvSpPr>
          <p:nvPr>
            <p:ph type="sldNum" sz="quarter" idx="4"/>
          </p:nvPr>
        </p:nvSpPr>
        <p:spPr/>
        <p:txBody>
          <a:bodyPr/>
          <a:lstStyle/>
          <a:p>
            <a:fld id="{4FAB73BC-B049-4115-A692-8D63A059BFB8}" type="slidenum">
              <a:rPr lang="en-US" smtClean="0"/>
              <a:pPr/>
              <a:t>24</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marL="0" indent="0">
              <a:buNone/>
            </a:pPr>
            <a:r>
              <a:rPr lang="en-US" dirty="0"/>
              <a:t>Fully Coupled, or Monolithic</a:t>
            </a:r>
          </a:p>
          <a:p>
            <a:pPr>
              <a:buFont typeface="Arial" charset="0"/>
              <a:buChar char="•"/>
            </a:pPr>
            <a:r>
              <a:rPr lang="en-US" dirty="0"/>
              <a:t> One equation system, one solve</a:t>
            </a:r>
          </a:p>
        </p:txBody>
      </p:sp>
      <p:sp>
        <p:nvSpPr>
          <p:cNvPr id="11" name="Line 2">
            <a:extLst>
              <a:ext uri="{FF2B5EF4-FFF2-40B4-BE49-F238E27FC236}">
                <a16:creationId xmlns:a16="http://schemas.microsoft.com/office/drawing/2014/main" id="{B5F3B65F-D035-66B4-5AD9-93A9A5C54E7E}"/>
              </a:ext>
            </a:extLst>
          </p:cNvPr>
          <p:cNvSpPr>
            <a:spLocks noChangeShapeType="1"/>
          </p:cNvSpPr>
          <p:nvPr/>
        </p:nvSpPr>
        <p:spPr bwMode="auto">
          <a:xfrm flipH="1">
            <a:off x="1612900" y="3327400"/>
            <a:ext cx="25400" cy="0"/>
          </a:xfrm>
          <a:prstGeom prst="line">
            <a:avLst/>
          </a:prstGeom>
          <a:noFill/>
          <a:ln w="9525">
            <a:noFill/>
            <a:round/>
            <a:headEnd/>
            <a:tailEnd type="triangle" w="med" len="med"/>
          </a:ln>
        </p:spPr>
        <p:txBody>
          <a:bodyPr wrap="none" anchor="ctr">
            <a:prstTxWarp prst="textNoShape">
              <a:avLst/>
            </a:prstTxWarp>
            <a:spAutoFit/>
          </a:bodyPr>
          <a:lstStyle/>
          <a:p>
            <a:endParaRPr lang="en-US"/>
          </a:p>
        </p:txBody>
      </p:sp>
      <p:graphicFrame>
        <p:nvGraphicFramePr>
          <p:cNvPr id="12" name="Object 2">
            <a:extLst>
              <a:ext uri="{FF2B5EF4-FFF2-40B4-BE49-F238E27FC236}">
                <a16:creationId xmlns:a16="http://schemas.microsoft.com/office/drawing/2014/main" id="{DD7592D8-C382-F69F-3415-F87E955D41CE}"/>
              </a:ext>
            </a:extLst>
          </p:cNvPr>
          <p:cNvGraphicFramePr>
            <a:graphicFrameLocks noChangeAspect="1"/>
          </p:cNvGraphicFramePr>
          <p:nvPr/>
        </p:nvGraphicFramePr>
        <p:xfrm>
          <a:off x="3054350" y="3206750"/>
          <a:ext cx="4122738" cy="2266950"/>
        </p:xfrm>
        <a:graphic>
          <a:graphicData uri="http://schemas.openxmlformats.org/presentationml/2006/ole">
            <mc:AlternateContent xmlns:mc="http://schemas.openxmlformats.org/markup-compatibility/2006">
              <mc:Choice xmlns:v="urn:schemas-microsoft-com:vml" Requires="v">
                <p:oleObj name="Equation" r:id="rId2" imgW="3048000" imgH="1676400" progId="Equation.3">
                  <p:embed/>
                </p:oleObj>
              </mc:Choice>
              <mc:Fallback>
                <p:oleObj name="Equation" r:id="rId2" imgW="3048000" imgH="1676400" progId="Equation.3">
                  <p:embed/>
                  <p:pic>
                    <p:nvPicPr>
                      <p:cNvPr id="12" name="Object 2">
                        <a:extLst>
                          <a:ext uri="{FF2B5EF4-FFF2-40B4-BE49-F238E27FC236}">
                            <a16:creationId xmlns:a16="http://schemas.microsoft.com/office/drawing/2014/main" id="{DD7592D8-C382-F69F-3415-F87E955D4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350" y="3206750"/>
                        <a:ext cx="4122738" cy="2266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3" name="Rectangle 7">
            <a:extLst>
              <a:ext uri="{FF2B5EF4-FFF2-40B4-BE49-F238E27FC236}">
                <a16:creationId xmlns:a16="http://schemas.microsoft.com/office/drawing/2014/main" id="{C7C1284E-6015-7F88-CA9D-DD838B327C1B}"/>
              </a:ext>
            </a:extLst>
          </p:cNvPr>
          <p:cNvSpPr>
            <a:spLocks noChangeArrowheads="1"/>
          </p:cNvSpPr>
          <p:nvPr/>
        </p:nvSpPr>
        <p:spPr bwMode="auto">
          <a:xfrm>
            <a:off x="2671763" y="2763838"/>
            <a:ext cx="4114800" cy="3013075"/>
          </a:xfrm>
          <a:prstGeom prst="rect">
            <a:avLst/>
          </a:prstGeom>
          <a:noFill/>
          <a:ln w="25400">
            <a:noFill/>
            <a:miter lim="800000"/>
            <a:headEnd/>
            <a:tailEnd/>
          </a:ln>
        </p:spPr>
        <p:txBody>
          <a:bodyPr anchor="ctr">
            <a:prstTxWarp prst="textNoShape">
              <a:avLst/>
            </a:prstTxWarp>
            <a:spAutoFit/>
          </a:bodyPr>
          <a:lstStyle/>
          <a:p>
            <a:pPr algn="l"/>
            <a:r>
              <a:rPr lang="en-US" sz="2400">
                <a:solidFill>
                  <a:srgbClr val="FF1B12"/>
                </a:solidFill>
              </a:rPr>
              <a:t>do while (!converged) {</a:t>
            </a: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r>
              <a:rPr lang="en-US" sz="2400">
                <a:solidFill>
                  <a:srgbClr val="FF1B12"/>
                </a:solidFill>
              </a:rPr>
              <a:t>}</a:t>
            </a:r>
          </a:p>
        </p:txBody>
      </p:sp>
      <p:sp>
        <p:nvSpPr>
          <p:cNvPr id="14" name="Rectangle 8">
            <a:extLst>
              <a:ext uri="{FF2B5EF4-FFF2-40B4-BE49-F238E27FC236}">
                <a16:creationId xmlns:a16="http://schemas.microsoft.com/office/drawing/2014/main" id="{7AD217FD-6A8E-F825-9F67-204FDF057465}"/>
              </a:ext>
            </a:extLst>
          </p:cNvPr>
          <p:cNvSpPr>
            <a:spLocks noChangeArrowheads="1"/>
          </p:cNvSpPr>
          <p:nvPr/>
        </p:nvSpPr>
        <p:spPr bwMode="auto">
          <a:xfrm>
            <a:off x="595313" y="3405188"/>
            <a:ext cx="1525587" cy="701675"/>
          </a:xfrm>
          <a:prstGeom prst="rect">
            <a:avLst/>
          </a:prstGeom>
          <a:noFill/>
          <a:ln w="25400">
            <a:noFill/>
            <a:miter lim="800000"/>
            <a:headEnd/>
            <a:tailEnd/>
          </a:ln>
        </p:spPr>
        <p:txBody>
          <a:bodyPr wrap="none" anchor="ctr">
            <a:prstTxWarp prst="textNoShape">
              <a:avLst/>
            </a:prstTxWarp>
            <a:spAutoFit/>
          </a:bodyPr>
          <a:lstStyle/>
          <a:p>
            <a:r>
              <a:rPr lang="en-US">
                <a:solidFill>
                  <a:srgbClr val="000099"/>
                </a:solidFill>
              </a:rPr>
              <a:t>For a given </a:t>
            </a:r>
          </a:p>
          <a:p>
            <a:r>
              <a:rPr lang="en-US">
                <a:solidFill>
                  <a:srgbClr val="000099"/>
                </a:solidFill>
              </a:rPr>
              <a:t>time step:</a:t>
            </a:r>
            <a:endParaRPr lang="en-US"/>
          </a:p>
        </p:txBody>
      </p:sp>
      <p:sp>
        <p:nvSpPr>
          <p:cNvPr id="15" name="Rectangle 9">
            <a:extLst>
              <a:ext uri="{FF2B5EF4-FFF2-40B4-BE49-F238E27FC236}">
                <a16:creationId xmlns:a16="http://schemas.microsoft.com/office/drawing/2014/main" id="{4DA42BE3-555B-DFDB-1132-1C954C7D3118}"/>
              </a:ext>
            </a:extLst>
          </p:cNvPr>
          <p:cNvSpPr>
            <a:spLocks noChangeArrowheads="1"/>
          </p:cNvSpPr>
          <p:nvPr/>
        </p:nvSpPr>
        <p:spPr bwMode="auto">
          <a:xfrm>
            <a:off x="1920875" y="2481263"/>
            <a:ext cx="798513" cy="2301875"/>
          </a:xfrm>
          <a:prstGeom prst="rect">
            <a:avLst/>
          </a:prstGeom>
          <a:noFill/>
          <a:ln w="25400">
            <a:noFill/>
            <a:miter lim="800000"/>
            <a:headEnd/>
            <a:tailEnd/>
          </a:ln>
        </p:spPr>
        <p:txBody>
          <a:bodyPr anchor="ctr">
            <a:prstTxWarp prst="textNoShape">
              <a:avLst/>
            </a:prstTxWarp>
            <a:spAutoFit/>
          </a:bodyPr>
          <a:lstStyle/>
          <a:p>
            <a:r>
              <a:rPr lang="en-US" sz="14500">
                <a:solidFill>
                  <a:srgbClr val="000099"/>
                </a:solidFill>
              </a:rPr>
              <a:t>{</a:t>
            </a:r>
          </a:p>
        </p:txBody>
      </p:sp>
      <p:sp>
        <p:nvSpPr>
          <p:cNvPr id="17" name="Rectangle 11">
            <a:extLst>
              <a:ext uri="{FF2B5EF4-FFF2-40B4-BE49-F238E27FC236}">
                <a16:creationId xmlns:a16="http://schemas.microsoft.com/office/drawing/2014/main" id="{B8A8CD7B-9DA4-0AAD-9CC4-9E30449ED0AF}"/>
              </a:ext>
            </a:extLst>
          </p:cNvPr>
          <p:cNvSpPr>
            <a:spLocks noChangeArrowheads="1"/>
          </p:cNvSpPr>
          <p:nvPr/>
        </p:nvSpPr>
        <p:spPr bwMode="auto">
          <a:xfrm>
            <a:off x="5192940" y="5761949"/>
            <a:ext cx="3692293" cy="646331"/>
          </a:xfrm>
          <a:prstGeom prst="rect">
            <a:avLst/>
          </a:prstGeom>
          <a:noFill/>
          <a:ln w="25400">
            <a:noFill/>
            <a:miter lim="800000"/>
            <a:headEnd/>
            <a:tailEnd/>
          </a:ln>
        </p:spPr>
        <p:txBody>
          <a:bodyPr wrap="none" anchor="ctr">
            <a:prstTxWarp prst="textNoShape">
              <a:avLst/>
            </a:prstTxWarp>
            <a:spAutoFit/>
          </a:bodyPr>
          <a:lstStyle/>
          <a:p>
            <a:pPr marL="285750" indent="-285750">
              <a:buFont typeface="Arial" panose="020B0604020202020204" pitchFamily="34" charset="0"/>
              <a:buChar char="•"/>
            </a:pPr>
            <a:r>
              <a:rPr lang="en-US" dirty="0"/>
              <a:t>Reduced radius of convergence</a:t>
            </a:r>
          </a:p>
          <a:p>
            <a:pPr marL="285750" indent="-285750">
              <a:buFont typeface="Arial" panose="020B0604020202020204" pitchFamily="34" charset="0"/>
              <a:buChar char="•"/>
            </a:pPr>
            <a:r>
              <a:rPr lang="en-US" dirty="0"/>
              <a:t>Second order convergence</a:t>
            </a:r>
          </a:p>
        </p:txBody>
      </p:sp>
    </p:spTree>
    <p:extLst>
      <p:ext uri="{BB962C8B-B14F-4D97-AF65-F5344CB8AC3E}">
        <p14:creationId xmlns:p14="http://schemas.microsoft.com/office/powerpoint/2010/main" val="117920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Definitions: Segregated</a:t>
            </a:r>
          </a:p>
        </p:txBody>
      </p:sp>
      <p:sp>
        <p:nvSpPr>
          <p:cNvPr id="3" name="Slide Number Placeholder 2"/>
          <p:cNvSpPr>
            <a:spLocks noGrp="1"/>
          </p:cNvSpPr>
          <p:nvPr>
            <p:ph type="sldNum" sz="quarter" idx="4"/>
          </p:nvPr>
        </p:nvSpPr>
        <p:spPr/>
        <p:txBody>
          <a:bodyPr/>
          <a:lstStyle/>
          <a:p>
            <a:fld id="{4FAB73BC-B049-4115-A692-8D63A059BFB8}" type="slidenum">
              <a:rPr lang="en-US" smtClean="0"/>
              <a:pPr/>
              <a:t>25</a:t>
            </a:fld>
            <a:endParaRPr lang="en-US" dirty="0"/>
          </a:p>
        </p:txBody>
      </p:sp>
      <p:sp>
        <p:nvSpPr>
          <p:cNvPr id="4" name="Text Placeholder 3"/>
          <p:cNvSpPr>
            <a:spLocks noGrp="1"/>
          </p:cNvSpPr>
          <p:nvPr>
            <p:ph type="body" sz="quarter" idx="10"/>
          </p:nvPr>
        </p:nvSpPr>
        <p:spPr>
          <a:xfrm>
            <a:off x="615987" y="1441700"/>
            <a:ext cx="7853099" cy="5416300"/>
          </a:xfrm>
        </p:spPr>
        <p:txBody>
          <a:bodyPr>
            <a:normAutofit/>
          </a:bodyPr>
          <a:lstStyle/>
          <a:p>
            <a:pPr marL="0" indent="0">
              <a:buNone/>
            </a:pPr>
            <a:r>
              <a:rPr lang="en-US" dirty="0"/>
              <a:t>Loosely Coupled, or Segregated</a:t>
            </a:r>
          </a:p>
          <a:p>
            <a:pPr>
              <a:buFont typeface="Arial" charset="0"/>
              <a:buChar char="•"/>
            </a:pPr>
            <a:r>
              <a:rPr lang="en-US" dirty="0"/>
              <a:t> Multiple matrix systems solved within a Picard linearization, i.e., Jacobi or Gauss-Seidel iteration. Coupling is two-way (or multiple way if the physics becomes really complex)</a:t>
            </a:r>
          </a:p>
        </p:txBody>
      </p:sp>
      <p:sp>
        <p:nvSpPr>
          <p:cNvPr id="17" name="Rectangle 3">
            <a:extLst>
              <a:ext uri="{FF2B5EF4-FFF2-40B4-BE49-F238E27FC236}">
                <a16:creationId xmlns:a16="http://schemas.microsoft.com/office/drawing/2014/main" id="{3C7A9E8D-0AC0-E46C-C8F8-B500B0550483}"/>
              </a:ext>
            </a:extLst>
          </p:cNvPr>
          <p:cNvSpPr>
            <a:spLocks noChangeArrowheads="1"/>
          </p:cNvSpPr>
          <p:nvPr/>
        </p:nvSpPr>
        <p:spPr bwMode="auto">
          <a:xfrm>
            <a:off x="2085975" y="2289175"/>
            <a:ext cx="4716463" cy="4473575"/>
          </a:xfrm>
          <a:prstGeom prst="rect">
            <a:avLst/>
          </a:prstGeom>
          <a:noFill/>
          <a:ln w="25400">
            <a:noFill/>
            <a:miter lim="800000"/>
            <a:headEnd/>
            <a:tailEnd/>
          </a:ln>
        </p:spPr>
        <p:txBody>
          <a:bodyPr anchor="ctr">
            <a:prstTxWarp prst="textNoShape">
              <a:avLst/>
            </a:prstTxWarp>
            <a:spAutoFit/>
          </a:bodyPr>
          <a:lstStyle/>
          <a:p>
            <a:pPr algn="l"/>
            <a:r>
              <a:rPr lang="en-US" sz="2400">
                <a:solidFill>
                  <a:srgbClr val="FF1B12"/>
                </a:solidFill>
              </a:rPr>
              <a:t>do while (!converged) {</a:t>
            </a: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r>
              <a:rPr lang="en-US" sz="2400">
                <a:solidFill>
                  <a:srgbClr val="FF1B12"/>
                </a:solidFill>
              </a:rPr>
              <a:t>}</a:t>
            </a:r>
          </a:p>
        </p:txBody>
      </p:sp>
      <p:sp>
        <p:nvSpPr>
          <p:cNvPr id="18" name="Line 4">
            <a:extLst>
              <a:ext uri="{FF2B5EF4-FFF2-40B4-BE49-F238E27FC236}">
                <a16:creationId xmlns:a16="http://schemas.microsoft.com/office/drawing/2014/main" id="{A56474D1-82FF-4584-9164-1EDDEA27205D}"/>
              </a:ext>
            </a:extLst>
          </p:cNvPr>
          <p:cNvSpPr>
            <a:spLocks noChangeShapeType="1"/>
          </p:cNvSpPr>
          <p:nvPr/>
        </p:nvSpPr>
        <p:spPr bwMode="auto">
          <a:xfrm flipH="1">
            <a:off x="1612900" y="3327400"/>
            <a:ext cx="25400" cy="0"/>
          </a:xfrm>
          <a:prstGeom prst="line">
            <a:avLst/>
          </a:prstGeom>
          <a:noFill/>
          <a:ln w="9525">
            <a:noFill/>
            <a:round/>
            <a:headEnd/>
            <a:tailEnd type="triangle" w="med" len="med"/>
          </a:ln>
        </p:spPr>
        <p:txBody>
          <a:bodyPr wrap="none" anchor="ctr">
            <a:prstTxWarp prst="textNoShape">
              <a:avLst/>
            </a:prstTxWarp>
            <a:spAutoFit/>
          </a:bodyPr>
          <a:lstStyle/>
          <a:p>
            <a:endParaRPr lang="en-US"/>
          </a:p>
        </p:txBody>
      </p:sp>
      <p:graphicFrame>
        <p:nvGraphicFramePr>
          <p:cNvPr id="19" name="Object 2">
            <a:extLst>
              <a:ext uri="{FF2B5EF4-FFF2-40B4-BE49-F238E27FC236}">
                <a16:creationId xmlns:a16="http://schemas.microsoft.com/office/drawing/2014/main" id="{0AE18B10-8556-0AFA-B7C3-56581C1ECA5B}"/>
              </a:ext>
            </a:extLst>
          </p:cNvPr>
          <p:cNvGraphicFramePr>
            <a:graphicFrameLocks noChangeAspect="1"/>
          </p:cNvGraphicFramePr>
          <p:nvPr/>
        </p:nvGraphicFramePr>
        <p:xfrm>
          <a:off x="2724150" y="5486400"/>
          <a:ext cx="2111375" cy="676275"/>
        </p:xfrm>
        <a:graphic>
          <a:graphicData uri="http://schemas.openxmlformats.org/presentationml/2006/ole">
            <mc:AlternateContent xmlns:mc="http://schemas.openxmlformats.org/markup-compatibility/2006">
              <mc:Choice xmlns:v="urn:schemas-microsoft-com:vml" Requires="v">
                <p:oleObj name="Equation" r:id="rId2" imgW="1270000" imgH="406400" progId="Equation.3">
                  <p:embed/>
                </p:oleObj>
              </mc:Choice>
              <mc:Fallback>
                <p:oleObj name="Equation" r:id="rId2" imgW="1270000" imgH="406400" progId="Equation.3">
                  <p:embed/>
                  <p:pic>
                    <p:nvPicPr>
                      <p:cNvPr id="19" name="Object 2">
                        <a:extLst>
                          <a:ext uri="{FF2B5EF4-FFF2-40B4-BE49-F238E27FC236}">
                            <a16:creationId xmlns:a16="http://schemas.microsoft.com/office/drawing/2014/main" id="{0AE18B10-8556-0AFA-B7C3-56581C1EC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5486400"/>
                        <a:ext cx="211137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0" name="Object 3">
            <a:extLst>
              <a:ext uri="{FF2B5EF4-FFF2-40B4-BE49-F238E27FC236}">
                <a16:creationId xmlns:a16="http://schemas.microsoft.com/office/drawing/2014/main" id="{3F0928FC-1EFA-E0ED-3883-8296B7D97707}"/>
              </a:ext>
            </a:extLst>
          </p:cNvPr>
          <p:cNvGraphicFramePr>
            <a:graphicFrameLocks noChangeAspect="1"/>
          </p:cNvGraphicFramePr>
          <p:nvPr/>
        </p:nvGraphicFramePr>
        <p:xfrm>
          <a:off x="2747963" y="2622550"/>
          <a:ext cx="992187" cy="344488"/>
        </p:xfrm>
        <a:graphic>
          <a:graphicData uri="http://schemas.openxmlformats.org/presentationml/2006/ole">
            <mc:AlternateContent xmlns:mc="http://schemas.openxmlformats.org/markup-compatibility/2006">
              <mc:Choice xmlns:v="urn:schemas-microsoft-com:vml" Requires="v">
                <p:oleObj name="Equation" r:id="rId4" imgW="584200" imgH="203200" progId="Equation.3">
                  <p:embed/>
                </p:oleObj>
              </mc:Choice>
              <mc:Fallback>
                <p:oleObj name="Equation" r:id="rId4" imgW="584200" imgH="203200" progId="Equation.3">
                  <p:embed/>
                  <p:pic>
                    <p:nvPicPr>
                      <p:cNvPr id="20" name="Object 3">
                        <a:extLst>
                          <a:ext uri="{FF2B5EF4-FFF2-40B4-BE49-F238E27FC236}">
                            <a16:creationId xmlns:a16="http://schemas.microsoft.com/office/drawing/2014/main" id="{3F0928FC-1EFA-E0ED-3883-8296B7D977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963" y="2622550"/>
                        <a:ext cx="992187" cy="34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1" name="Object 4">
            <a:extLst>
              <a:ext uri="{FF2B5EF4-FFF2-40B4-BE49-F238E27FC236}">
                <a16:creationId xmlns:a16="http://schemas.microsoft.com/office/drawing/2014/main" id="{A06BBDD0-FF3E-B787-6925-0EE876463EFA}"/>
              </a:ext>
            </a:extLst>
          </p:cNvPr>
          <p:cNvGraphicFramePr>
            <a:graphicFrameLocks noChangeAspect="1"/>
          </p:cNvGraphicFramePr>
          <p:nvPr/>
        </p:nvGraphicFramePr>
        <p:xfrm>
          <a:off x="2767013" y="4268788"/>
          <a:ext cx="1716087" cy="355600"/>
        </p:xfrm>
        <a:graphic>
          <a:graphicData uri="http://schemas.openxmlformats.org/presentationml/2006/ole">
            <mc:AlternateContent xmlns:mc="http://schemas.openxmlformats.org/markup-compatibility/2006">
              <mc:Choice xmlns:v="urn:schemas-microsoft-com:vml" Requires="v">
                <p:oleObj name="Equation" r:id="rId6" imgW="977900" imgH="203200" progId="Equation.3">
                  <p:embed/>
                </p:oleObj>
              </mc:Choice>
              <mc:Fallback>
                <p:oleObj name="Equation" r:id="rId6" imgW="977900" imgH="203200" progId="Equation.3">
                  <p:embed/>
                  <p:pic>
                    <p:nvPicPr>
                      <p:cNvPr id="21" name="Object 4">
                        <a:extLst>
                          <a:ext uri="{FF2B5EF4-FFF2-40B4-BE49-F238E27FC236}">
                            <a16:creationId xmlns:a16="http://schemas.microsoft.com/office/drawing/2014/main" id="{A06BBDD0-FF3E-B787-6925-0EE876463E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7013" y="4268788"/>
                        <a:ext cx="1716087"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22" name="Rectangle 10">
            <a:extLst>
              <a:ext uri="{FF2B5EF4-FFF2-40B4-BE49-F238E27FC236}">
                <a16:creationId xmlns:a16="http://schemas.microsoft.com/office/drawing/2014/main" id="{63D865AA-F3A5-190F-244A-E89A822283E4}"/>
              </a:ext>
            </a:extLst>
          </p:cNvPr>
          <p:cNvSpPr>
            <a:spLocks noChangeArrowheads="1"/>
          </p:cNvSpPr>
          <p:nvPr/>
        </p:nvSpPr>
        <p:spPr bwMode="auto">
          <a:xfrm>
            <a:off x="5302250" y="3275013"/>
            <a:ext cx="3686175" cy="396875"/>
          </a:xfrm>
          <a:prstGeom prst="rect">
            <a:avLst/>
          </a:prstGeom>
          <a:noFill/>
          <a:ln w="25400">
            <a:noFill/>
            <a:miter lim="800000"/>
            <a:headEnd/>
            <a:tailEnd/>
          </a:ln>
        </p:spPr>
        <p:txBody>
          <a:bodyPr wrap="none" anchor="ctr">
            <a:prstTxWarp prst="textNoShape">
              <a:avLst/>
            </a:prstTxWarp>
            <a:spAutoFit/>
          </a:bodyPr>
          <a:lstStyle/>
          <a:p>
            <a:r>
              <a:rPr lang="en-US">
                <a:solidFill>
                  <a:srgbClr val="000099"/>
                </a:solidFill>
              </a:rPr>
              <a:t>Every equation is segregated..</a:t>
            </a:r>
            <a:r>
              <a:rPr lang="en-US"/>
              <a:t> </a:t>
            </a:r>
          </a:p>
        </p:txBody>
      </p:sp>
      <p:sp>
        <p:nvSpPr>
          <p:cNvPr id="23" name="Rectangle 11">
            <a:extLst>
              <a:ext uri="{FF2B5EF4-FFF2-40B4-BE49-F238E27FC236}">
                <a16:creationId xmlns:a16="http://schemas.microsoft.com/office/drawing/2014/main" id="{19E56358-224A-9D38-76A2-03D3764DB552}"/>
              </a:ext>
            </a:extLst>
          </p:cNvPr>
          <p:cNvSpPr>
            <a:spLocks noChangeArrowheads="1"/>
          </p:cNvSpPr>
          <p:nvPr/>
        </p:nvSpPr>
        <p:spPr bwMode="auto">
          <a:xfrm>
            <a:off x="0" y="2986088"/>
            <a:ext cx="1525588" cy="701675"/>
          </a:xfrm>
          <a:prstGeom prst="rect">
            <a:avLst/>
          </a:prstGeom>
          <a:noFill/>
          <a:ln w="25400">
            <a:noFill/>
            <a:miter lim="800000"/>
            <a:headEnd/>
            <a:tailEnd/>
          </a:ln>
        </p:spPr>
        <p:txBody>
          <a:bodyPr wrap="none" anchor="ctr">
            <a:prstTxWarp prst="textNoShape">
              <a:avLst/>
            </a:prstTxWarp>
            <a:spAutoFit/>
          </a:bodyPr>
          <a:lstStyle/>
          <a:p>
            <a:r>
              <a:rPr lang="en-US">
                <a:solidFill>
                  <a:srgbClr val="000099"/>
                </a:solidFill>
              </a:rPr>
              <a:t>For a given </a:t>
            </a:r>
          </a:p>
          <a:p>
            <a:r>
              <a:rPr lang="en-US">
                <a:solidFill>
                  <a:srgbClr val="000099"/>
                </a:solidFill>
              </a:rPr>
              <a:t>time step:</a:t>
            </a:r>
            <a:endParaRPr lang="en-US"/>
          </a:p>
        </p:txBody>
      </p:sp>
      <p:sp>
        <p:nvSpPr>
          <p:cNvPr id="24" name="Rectangle 12">
            <a:extLst>
              <a:ext uri="{FF2B5EF4-FFF2-40B4-BE49-F238E27FC236}">
                <a16:creationId xmlns:a16="http://schemas.microsoft.com/office/drawing/2014/main" id="{B4E1FC6E-48E8-A08F-D987-917C0F476F16}"/>
              </a:ext>
            </a:extLst>
          </p:cNvPr>
          <p:cNvSpPr>
            <a:spLocks noChangeArrowheads="1"/>
          </p:cNvSpPr>
          <p:nvPr/>
        </p:nvSpPr>
        <p:spPr bwMode="auto">
          <a:xfrm>
            <a:off x="1430338" y="2011363"/>
            <a:ext cx="798512" cy="2301875"/>
          </a:xfrm>
          <a:prstGeom prst="rect">
            <a:avLst/>
          </a:prstGeom>
          <a:noFill/>
          <a:ln w="25400">
            <a:noFill/>
            <a:miter lim="800000"/>
            <a:headEnd/>
            <a:tailEnd/>
          </a:ln>
        </p:spPr>
        <p:txBody>
          <a:bodyPr anchor="ctr">
            <a:prstTxWarp prst="textNoShape">
              <a:avLst/>
            </a:prstTxWarp>
            <a:spAutoFit/>
          </a:bodyPr>
          <a:lstStyle/>
          <a:p>
            <a:r>
              <a:rPr lang="en-US" sz="14500">
                <a:solidFill>
                  <a:srgbClr val="000099"/>
                </a:solidFill>
              </a:rPr>
              <a:t>{</a:t>
            </a:r>
          </a:p>
        </p:txBody>
      </p:sp>
      <p:graphicFrame>
        <p:nvGraphicFramePr>
          <p:cNvPr id="25" name="Object 5">
            <a:extLst>
              <a:ext uri="{FF2B5EF4-FFF2-40B4-BE49-F238E27FC236}">
                <a16:creationId xmlns:a16="http://schemas.microsoft.com/office/drawing/2014/main" id="{9A2850F2-20C2-2C7A-81E1-BD0A50FC7DA8}"/>
              </a:ext>
            </a:extLst>
          </p:cNvPr>
          <p:cNvGraphicFramePr>
            <a:graphicFrameLocks noChangeAspect="1"/>
          </p:cNvGraphicFramePr>
          <p:nvPr/>
        </p:nvGraphicFramePr>
        <p:xfrm>
          <a:off x="2784475" y="6124575"/>
          <a:ext cx="1677988" cy="322263"/>
        </p:xfrm>
        <a:graphic>
          <a:graphicData uri="http://schemas.openxmlformats.org/presentationml/2006/ole">
            <mc:AlternateContent xmlns:mc="http://schemas.openxmlformats.org/markup-compatibility/2006">
              <mc:Choice xmlns:v="urn:schemas-microsoft-com:vml" Requires="v">
                <p:oleObj name="Equation" r:id="rId8" imgW="927100" imgH="177800" progId="Equation.3">
                  <p:embed/>
                </p:oleObj>
              </mc:Choice>
              <mc:Fallback>
                <p:oleObj name="Equation" r:id="rId8" imgW="927100" imgH="177800" progId="Equation.3">
                  <p:embed/>
                  <p:pic>
                    <p:nvPicPr>
                      <p:cNvPr id="25" name="Object 5">
                        <a:extLst>
                          <a:ext uri="{FF2B5EF4-FFF2-40B4-BE49-F238E27FC236}">
                            <a16:creationId xmlns:a16="http://schemas.microsoft.com/office/drawing/2014/main" id="{9A2850F2-20C2-2C7A-81E1-BD0A50FC7D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475" y="6124575"/>
                        <a:ext cx="1677988" cy="322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6" name="Object 6">
            <a:extLst>
              <a:ext uri="{FF2B5EF4-FFF2-40B4-BE49-F238E27FC236}">
                <a16:creationId xmlns:a16="http://schemas.microsoft.com/office/drawing/2014/main" id="{854633A2-E575-91FA-2982-95DB70405C73}"/>
              </a:ext>
            </a:extLst>
          </p:cNvPr>
          <p:cNvGraphicFramePr>
            <a:graphicFrameLocks noChangeAspect="1"/>
          </p:cNvGraphicFramePr>
          <p:nvPr/>
        </p:nvGraphicFramePr>
        <p:xfrm>
          <a:off x="2763838" y="2927350"/>
          <a:ext cx="2311400" cy="682625"/>
        </p:xfrm>
        <a:graphic>
          <a:graphicData uri="http://schemas.openxmlformats.org/presentationml/2006/ole">
            <mc:AlternateContent xmlns:mc="http://schemas.openxmlformats.org/markup-compatibility/2006">
              <mc:Choice xmlns:v="urn:schemas-microsoft-com:vml" Requires="v">
                <p:oleObj name="Equation" r:id="rId10" imgW="1549400" imgH="457200" progId="Equation.3">
                  <p:embed/>
                </p:oleObj>
              </mc:Choice>
              <mc:Fallback>
                <p:oleObj name="Equation" r:id="rId10" imgW="1549400" imgH="457200" progId="Equation.3">
                  <p:embed/>
                  <p:pic>
                    <p:nvPicPr>
                      <p:cNvPr id="26" name="Object 6">
                        <a:extLst>
                          <a:ext uri="{FF2B5EF4-FFF2-40B4-BE49-F238E27FC236}">
                            <a16:creationId xmlns:a16="http://schemas.microsoft.com/office/drawing/2014/main" id="{854633A2-E575-91FA-2982-95DB70405C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63838" y="2927350"/>
                        <a:ext cx="2311400" cy="68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7" name="Object 7">
            <a:extLst>
              <a:ext uri="{FF2B5EF4-FFF2-40B4-BE49-F238E27FC236}">
                <a16:creationId xmlns:a16="http://schemas.microsoft.com/office/drawing/2014/main" id="{108BC6A6-E0BC-2020-D202-3632D7AB25CE}"/>
              </a:ext>
            </a:extLst>
          </p:cNvPr>
          <p:cNvGraphicFramePr>
            <a:graphicFrameLocks noChangeAspect="1"/>
          </p:cNvGraphicFramePr>
          <p:nvPr/>
        </p:nvGraphicFramePr>
        <p:xfrm>
          <a:off x="2763838" y="3586163"/>
          <a:ext cx="2311400" cy="720725"/>
        </p:xfrm>
        <a:graphic>
          <a:graphicData uri="http://schemas.openxmlformats.org/presentationml/2006/ole">
            <mc:AlternateContent xmlns:mc="http://schemas.openxmlformats.org/markup-compatibility/2006">
              <mc:Choice xmlns:v="urn:schemas-microsoft-com:vml" Requires="v">
                <p:oleObj name="Equation" r:id="rId12" imgW="1549400" imgH="482600" progId="Equation.3">
                  <p:embed/>
                </p:oleObj>
              </mc:Choice>
              <mc:Fallback>
                <p:oleObj name="Equation" r:id="rId12" imgW="1549400" imgH="482600" progId="Equation.3">
                  <p:embed/>
                  <p:pic>
                    <p:nvPicPr>
                      <p:cNvPr id="27" name="Object 7">
                        <a:extLst>
                          <a:ext uri="{FF2B5EF4-FFF2-40B4-BE49-F238E27FC236}">
                            <a16:creationId xmlns:a16="http://schemas.microsoft.com/office/drawing/2014/main" id="{108BC6A6-E0BC-2020-D202-3632D7AB25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3838" y="3586163"/>
                        <a:ext cx="2311400"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8" name="Object 8">
            <a:extLst>
              <a:ext uri="{FF2B5EF4-FFF2-40B4-BE49-F238E27FC236}">
                <a16:creationId xmlns:a16="http://schemas.microsoft.com/office/drawing/2014/main" id="{F8348BB0-582D-227B-DFF0-3C0E8C636514}"/>
              </a:ext>
            </a:extLst>
          </p:cNvPr>
          <p:cNvGraphicFramePr>
            <a:graphicFrameLocks noChangeAspect="1"/>
          </p:cNvGraphicFramePr>
          <p:nvPr/>
        </p:nvGraphicFramePr>
        <p:xfrm>
          <a:off x="2754313" y="4586288"/>
          <a:ext cx="1931987" cy="644525"/>
        </p:xfrm>
        <a:graphic>
          <a:graphicData uri="http://schemas.openxmlformats.org/presentationml/2006/ole">
            <mc:AlternateContent xmlns:mc="http://schemas.openxmlformats.org/markup-compatibility/2006">
              <mc:Choice xmlns:v="urn:schemas-microsoft-com:vml" Requires="v">
                <p:oleObj name="Equation" r:id="rId14" imgW="1295400" imgH="431800" progId="Equation.3">
                  <p:embed/>
                </p:oleObj>
              </mc:Choice>
              <mc:Fallback>
                <p:oleObj name="Equation" r:id="rId14" imgW="1295400" imgH="431800" progId="Equation.3">
                  <p:embed/>
                  <p:pic>
                    <p:nvPicPr>
                      <p:cNvPr id="28" name="Object 8">
                        <a:extLst>
                          <a:ext uri="{FF2B5EF4-FFF2-40B4-BE49-F238E27FC236}">
                            <a16:creationId xmlns:a16="http://schemas.microsoft.com/office/drawing/2014/main" id="{F8348BB0-582D-227B-DFF0-3C0E8C6365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54313" y="4586288"/>
                        <a:ext cx="1931987" cy="644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9" name="Object 9">
            <a:extLst>
              <a:ext uri="{FF2B5EF4-FFF2-40B4-BE49-F238E27FC236}">
                <a16:creationId xmlns:a16="http://schemas.microsoft.com/office/drawing/2014/main" id="{8F5FDF4B-526B-0391-BEEB-361619E0532C}"/>
              </a:ext>
            </a:extLst>
          </p:cNvPr>
          <p:cNvGraphicFramePr>
            <a:graphicFrameLocks noChangeAspect="1"/>
          </p:cNvGraphicFramePr>
          <p:nvPr/>
        </p:nvGraphicFramePr>
        <p:xfrm>
          <a:off x="2747963" y="5187950"/>
          <a:ext cx="2608262" cy="355600"/>
        </p:xfrm>
        <a:graphic>
          <a:graphicData uri="http://schemas.openxmlformats.org/presentationml/2006/ole">
            <mc:AlternateContent xmlns:mc="http://schemas.openxmlformats.org/markup-compatibility/2006">
              <mc:Choice xmlns:v="urn:schemas-microsoft-com:vml" Requires="v">
                <p:oleObj name="Equation" r:id="rId16" imgW="1485900" imgH="203200" progId="Equation.3">
                  <p:embed/>
                </p:oleObj>
              </mc:Choice>
              <mc:Fallback>
                <p:oleObj name="Equation" r:id="rId16" imgW="1485900" imgH="203200" progId="Equation.3">
                  <p:embed/>
                  <p:pic>
                    <p:nvPicPr>
                      <p:cNvPr id="29" name="Object 9">
                        <a:extLst>
                          <a:ext uri="{FF2B5EF4-FFF2-40B4-BE49-F238E27FC236}">
                            <a16:creationId xmlns:a16="http://schemas.microsoft.com/office/drawing/2014/main" id="{8F5FDF4B-526B-0391-BEEB-361619E053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47963" y="5187950"/>
                        <a:ext cx="2608262"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32" name="Rectangle 11">
            <a:extLst>
              <a:ext uri="{FF2B5EF4-FFF2-40B4-BE49-F238E27FC236}">
                <a16:creationId xmlns:a16="http://schemas.microsoft.com/office/drawing/2014/main" id="{591A43A8-D476-9B95-E073-A9EC2D69BDFC}"/>
              </a:ext>
            </a:extLst>
          </p:cNvPr>
          <p:cNvSpPr>
            <a:spLocks noChangeArrowheads="1"/>
          </p:cNvSpPr>
          <p:nvPr/>
        </p:nvSpPr>
        <p:spPr bwMode="auto">
          <a:xfrm>
            <a:off x="5288190" y="3807123"/>
            <a:ext cx="3836533" cy="923330"/>
          </a:xfrm>
          <a:prstGeom prst="rect">
            <a:avLst/>
          </a:prstGeom>
          <a:noFill/>
          <a:ln w="25400">
            <a:noFill/>
            <a:miter lim="800000"/>
            <a:headEnd/>
            <a:tailEnd/>
          </a:ln>
        </p:spPr>
        <p:txBody>
          <a:bodyPr wrap="square" anchor="ctr">
            <a:prstTxWarp prst="textNoShape">
              <a:avLst/>
            </a:prstTxWarp>
            <a:spAutoFit/>
          </a:bodyPr>
          <a:lstStyle/>
          <a:p>
            <a:pPr marL="285750" indent="-285750">
              <a:buFont typeface="Arial" panose="020B0604020202020204" pitchFamily="34" charset="0"/>
              <a:buChar char="•"/>
            </a:pPr>
            <a:r>
              <a:rPr lang="en-US" dirty="0"/>
              <a:t>Larger radius of convergence</a:t>
            </a:r>
          </a:p>
          <a:p>
            <a:pPr marL="285750" indent="-285750">
              <a:buFont typeface="Arial" panose="020B0604020202020204" pitchFamily="34" charset="0"/>
              <a:buChar char="•"/>
            </a:pPr>
            <a:r>
              <a:rPr lang="en-US" dirty="0"/>
              <a:t>Often, stagnates to first-order convergence</a:t>
            </a:r>
          </a:p>
        </p:txBody>
      </p:sp>
    </p:spTree>
    <p:extLst>
      <p:ext uri="{BB962C8B-B14F-4D97-AF65-F5344CB8AC3E}">
        <p14:creationId xmlns:p14="http://schemas.microsoft.com/office/powerpoint/2010/main" val="18839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987" y="223728"/>
            <a:ext cx="7900632" cy="570225"/>
          </a:xfrm>
        </p:spPr>
        <p:txBody>
          <a:bodyPr/>
          <a:lstStyle/>
          <a:p>
            <a:r>
              <a:rPr lang="en-US" dirty="0"/>
              <a:t>Incremental Approximate Pressure-Projection</a:t>
            </a:r>
            <a:br>
              <a:rPr lang="en-US" dirty="0"/>
            </a:br>
            <a:r>
              <a:rPr lang="en-US" dirty="0"/>
              <a:t>  with Pressure Stabilization Errors</a:t>
            </a:r>
          </a:p>
        </p:txBody>
      </p:sp>
      <p:sp>
        <p:nvSpPr>
          <p:cNvPr id="2" name="Slide Number Placeholder 1"/>
          <p:cNvSpPr>
            <a:spLocks noGrp="1"/>
          </p:cNvSpPr>
          <p:nvPr>
            <p:ph type="sldNum" sz="quarter" idx="4"/>
          </p:nvPr>
        </p:nvSpPr>
        <p:spPr/>
        <p:txBody>
          <a:bodyPr/>
          <a:lstStyle/>
          <a:p>
            <a:fld id="{4FAB73BC-B049-4115-A692-8D63A059BFB8}" type="slidenum">
              <a:rPr lang="en-US" smtClean="0"/>
              <a:pPr/>
              <a:t>26</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Let the inverse of </a:t>
            </a:r>
            <a:r>
              <a:rPr lang="en-US" b="1" dirty="0"/>
              <a:t>A</a:t>
            </a:r>
            <a:r>
              <a:rPr lang="en-US" dirty="0"/>
              <a:t>, </a:t>
            </a:r>
            <a:r>
              <a:rPr lang="en-US" b="1" dirty="0"/>
              <a:t>A</a:t>
            </a:r>
            <a:r>
              <a:rPr lang="en-US" b="1" baseline="30000" dirty="0"/>
              <a:t>-1  </a:t>
            </a:r>
            <a:r>
              <a:rPr lang="en-US" dirty="0"/>
              <a:t>be approximated by </a:t>
            </a:r>
            <a:r>
              <a:rPr lang="en-US" b="1" dirty="0"/>
              <a:t>B</a:t>
            </a:r>
            <a:r>
              <a:rPr lang="en-US" b="1" baseline="-25000" dirty="0"/>
              <a:t>2 </a:t>
            </a:r>
            <a:r>
              <a:rPr lang="en-US" dirty="0"/>
              <a:t>as a scalar, </a:t>
            </a:r>
            <a:r>
              <a:rPr lang="en-US" b="1" dirty="0">
                <a:latin typeface="symbol" charset="2"/>
              </a:rPr>
              <a:t>t </a:t>
            </a:r>
            <a:r>
              <a:rPr lang="en-US" b="1" dirty="0"/>
              <a:t>(which is ~ time scale)</a:t>
            </a:r>
            <a:r>
              <a:rPr lang="en-US" b="1" dirty="0">
                <a:latin typeface="symbol" charset="2"/>
              </a:rPr>
              <a:t> </a:t>
            </a:r>
          </a:p>
          <a:p>
            <a:pPr>
              <a:buFont typeface="Arial" charset="0"/>
              <a:buChar char="•"/>
            </a:pPr>
            <a:r>
              <a:rPr lang="en-US" b="1" dirty="0">
                <a:latin typeface="symbol" charset="2"/>
              </a:rPr>
              <a:t> </a:t>
            </a:r>
            <a:r>
              <a:rPr lang="en-US" dirty="0"/>
              <a:t>Let </a:t>
            </a:r>
            <a:r>
              <a:rPr lang="en-US" b="1" dirty="0"/>
              <a:t>B</a:t>
            </a:r>
            <a:r>
              <a:rPr lang="en-US" b="1" baseline="-25000" dirty="0"/>
              <a:t>1</a:t>
            </a:r>
            <a:r>
              <a:rPr lang="en-US" b="1" dirty="0"/>
              <a:t> </a:t>
            </a:r>
            <a:r>
              <a:rPr lang="en-US" dirty="0"/>
              <a:t>be equal to the scaled Laplace operator, -</a:t>
            </a:r>
            <a:r>
              <a:rPr lang="en-US" b="1" dirty="0">
                <a:latin typeface="symbol" charset="2"/>
              </a:rPr>
              <a:t> </a:t>
            </a:r>
            <a:r>
              <a:rPr lang="en-US" b="1" dirty="0" err="1">
                <a:latin typeface="symbol" charset="2"/>
              </a:rPr>
              <a:t>t</a:t>
            </a:r>
            <a:r>
              <a:rPr lang="en-US" b="1" dirty="0" err="1"/>
              <a:t>L</a:t>
            </a:r>
            <a:endParaRPr lang="en-US" b="1" dirty="0"/>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endParaRPr lang="en-US" b="1" dirty="0">
              <a:latin typeface="symbol" charset="2"/>
            </a:endParaRPr>
          </a:p>
          <a:p>
            <a:pPr>
              <a:buFont typeface="Arial" charset="0"/>
              <a:buChar char="•"/>
            </a:pPr>
            <a:r>
              <a:rPr lang="en-US" b="1" dirty="0">
                <a:latin typeface="symbol" charset="2"/>
              </a:rPr>
              <a:t> </a:t>
            </a:r>
            <a:r>
              <a:rPr lang="en-US" dirty="0"/>
              <a:t>The new splitting and stabilization error is given by:</a:t>
            </a:r>
          </a:p>
          <a:p>
            <a:pPr>
              <a:buFont typeface="Arial" charset="0"/>
              <a:buChar char="•"/>
            </a:pPr>
            <a:endParaRPr lang="en-US" dirty="0"/>
          </a:p>
          <a:p>
            <a:pPr>
              <a:buFont typeface="Arial" charset="0"/>
              <a:buChar char="•"/>
            </a:pPr>
            <a:endParaRPr lang="en-US" dirty="0"/>
          </a:p>
          <a:p>
            <a:pPr>
              <a:buFont typeface="Arial" charset="0"/>
              <a:buChar char="•"/>
            </a:pPr>
            <a:r>
              <a:rPr lang="en-US" dirty="0"/>
              <a:t> The above can be shown to hold a second-order temporal error (coming)</a:t>
            </a:r>
          </a:p>
          <a:p>
            <a:pPr>
              <a:buFont typeface="Arial" charset="0"/>
              <a:buChar char="•"/>
            </a:pPr>
            <a:r>
              <a:rPr lang="en-US" dirty="0"/>
              <a:t> Here, due to equal-order interpolation, i.e., collocation of primitives, </a:t>
            </a:r>
            <a:r>
              <a:rPr lang="en-US" b="1" dirty="0"/>
              <a:t>L</a:t>
            </a:r>
            <a:r>
              <a:rPr lang="en-US" dirty="0"/>
              <a:t> != </a:t>
            </a:r>
            <a:r>
              <a:rPr lang="en-US" b="1" dirty="0"/>
              <a:t>DG </a:t>
            </a:r>
          </a:p>
          <a:p>
            <a:pPr>
              <a:buFont typeface="Arial" charset="0"/>
              <a:buChar char="•"/>
            </a:pPr>
            <a:r>
              <a:rPr lang="en-US" b="1" dirty="0"/>
              <a:t> </a:t>
            </a:r>
            <a:r>
              <a:rPr lang="en-US" dirty="0"/>
              <a:t>Therefore, </a:t>
            </a:r>
            <a:r>
              <a:rPr lang="en-US" b="1" dirty="0"/>
              <a:t>L-DG</a:t>
            </a:r>
            <a:r>
              <a:rPr lang="en-US" dirty="0"/>
              <a:t> ~ 4</a:t>
            </a:r>
            <a:r>
              <a:rPr lang="en-US" baseline="30000" dirty="0"/>
              <a:t>th</a:t>
            </a:r>
            <a:r>
              <a:rPr lang="en-US" dirty="0"/>
              <a:t>-order pressure stabilization (pressure oscillations damped)</a:t>
            </a:r>
          </a:p>
          <a:p>
            <a:pPr>
              <a:buFont typeface="Arial" charset="0"/>
              <a:buChar char="•"/>
            </a:pPr>
            <a:r>
              <a:rPr lang="en-US" dirty="0"/>
              <a:t> However, pressure-stabilization error remains</a:t>
            </a:r>
          </a:p>
        </p:txBody>
      </p:sp>
      <mc:AlternateContent xmlns:mc="http://schemas.openxmlformats.org/markup-compatibility/2006" xmlns:a14="http://schemas.microsoft.com/office/drawing/2010/main">
        <mc:Choice Requires="a14">
          <p:sp>
            <p:nvSpPr>
              <p:cNvPr id="10" name="TextBox 9"/>
              <p:cNvSpPr txBox="1"/>
              <p:nvPr/>
            </p:nvSpPr>
            <p:spPr>
              <a:xfrm>
                <a:off x="2563847" y="3306301"/>
                <a:ext cx="3315554"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r>
                                  <a:rPr lang="en-US" i="1" smtClean="0">
                                    <a:solidFill>
                                      <a:schemeClr val="tx1"/>
                                    </a:solidFill>
                                    <a:latin typeface="Cambria Math" charset="0"/>
                                    <a:ea typeface="Cambria Math" charset="0"/>
                                    <a:cs typeface="Cambria Math" charset="0"/>
                                  </a:rPr>
                                  <m:t>𝜏</m:t>
                                </m:r>
                                <m:r>
                                  <a:rPr lang="en-US" b="1" i="1" smtClean="0">
                                    <a:solidFill>
                                      <a:schemeClr val="tx1"/>
                                    </a:solidFill>
                                    <a:latin typeface="Cambria Math" charset="0"/>
                                    <a:ea typeface="Cambria Math" charset="0"/>
                                    <a:cs typeface="Cambria Math" charset="0"/>
                                  </a:rPr>
                                  <m:t>𝑮</m:t>
                                </m:r>
                              </m:e>
                            </m:mr>
                            <m:mr>
                              <m:e>
                                <m:r>
                                  <a:rPr lang="en-US" b="0" i="1" smtClean="0">
                                    <a:latin typeface="Cambria Math" charset="0"/>
                                  </a:rPr>
                                  <m:t>0</m:t>
                                </m:r>
                              </m:e>
                              <m:e>
                                <m:r>
                                  <a:rPr lang="en-US" b="1" i="1" smtClean="0">
                                    <a:latin typeface="Cambria Math" charset="0"/>
                                  </a:rPr>
                                  <m:t>𝑰</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mr-IN" b="0" i="1" smtClean="0">
                                    <a:latin typeface="Cambria Math" charset="0"/>
                                    <a:ea typeface="Cambria Math" charset="0"/>
                                    <a:cs typeface="Cambria Math" charset="0"/>
                                  </a:rPr>
                                  <m:t>𝜏</m:t>
                                </m:r>
                                <m:r>
                                  <a:rPr lang="en-US" b="1" i="1" smtClean="0">
                                    <a:latin typeface="Cambria Math" charset="0"/>
                                    <a:ea typeface="Cambria Math" charset="0"/>
                                    <a:cs typeface="Cambria Math" charset="0"/>
                                  </a:rPr>
                                  <m:t>𝑮</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𝑝</m:t>
                                    </m:r>
                                  </m:e>
                                  <m:sup>
                                    <m:r>
                                      <a:rPr lang="en-US" b="0" i="1" smtClean="0">
                                        <a:latin typeface="Cambria Math" charset="0"/>
                                        <a:ea typeface="Cambria Math" charset="0"/>
                                        <a:cs typeface="Cambria Math" charset="0"/>
                                      </a:rPr>
                                      <m:t>𝑛</m:t>
                                    </m:r>
                                  </m:sup>
                                </m:sSup>
                              </m:e>
                            </m:mr>
                            <m:mr>
                              <m:e>
                                <m:r>
                                  <a:rPr lang="en-US" b="0" i="1" smtClean="0">
                                    <a:latin typeface="Cambria Math" charset="0"/>
                                  </a:rPr>
                                  <m:t>0</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63847" y="3306301"/>
                <a:ext cx="3315554" cy="543418"/>
              </a:xfrm>
              <a:prstGeom prst="rect">
                <a:avLst/>
              </a:prstGeom>
              <a:blipFill>
                <a:blip r:embed="rId2"/>
                <a:stretch>
                  <a:fillRect t="-9091" b="-15909"/>
                </a:stretch>
              </a:blipFill>
            </p:spPr>
            <p:txBody>
              <a:bodyPr/>
              <a:lstStyle/>
              <a:p>
                <a:r>
                  <a:rPr lang="en-US">
                    <a:noFill/>
                  </a:rPr>
                  <a:t> </a:t>
                </a:r>
              </a:p>
            </p:txBody>
          </p:sp>
        </mc:Fallback>
      </mc:AlternateContent>
      <p:sp>
        <p:nvSpPr>
          <p:cNvPr id="15" name="TextBox 14"/>
          <p:cNvSpPr txBox="1"/>
          <p:nvPr/>
        </p:nvSpPr>
        <p:spPr>
          <a:xfrm>
            <a:off x="792858" y="2437957"/>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792858" y="3393344"/>
            <a:ext cx="1774845" cy="369332"/>
          </a:xfrm>
          <a:prstGeom prst="rect">
            <a:avLst/>
          </a:prstGeom>
          <a:noFill/>
        </p:spPr>
        <p:txBody>
          <a:bodyPr wrap="none" rtlCol="0">
            <a:spAutoFit/>
          </a:bodyPr>
          <a:lstStyle/>
          <a:p>
            <a:r>
              <a:rPr lang="en-US">
                <a:latin typeface="+mj-lt"/>
              </a:rPr>
              <a:t>Nodal Projection:</a:t>
            </a:r>
            <a:endParaRPr lang="en-US" dirty="0">
              <a:latin typeface="+mj-lt"/>
            </a:endParaRPr>
          </a:p>
        </p:txBody>
      </p:sp>
      <mc:AlternateContent xmlns:mc="http://schemas.openxmlformats.org/markup-compatibility/2006" xmlns:a14="http://schemas.microsoft.com/office/drawing/2010/main">
        <mc:Choice Requires="a14">
          <p:sp>
            <p:nvSpPr>
              <p:cNvPr id="17" name="TextBox 16"/>
              <p:cNvSpPr txBox="1"/>
              <p:nvPr/>
            </p:nvSpPr>
            <p:spPr>
              <a:xfrm>
                <a:off x="6295187" y="2321028"/>
                <a:ext cx="22214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𝑨</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1" i="1" smtClean="0">
                          <a:latin typeface="Cambria Math" charset="0"/>
                        </a:rPr>
                        <m:t>𝒇</m:t>
                      </m:r>
                      <m:r>
                        <a:rPr lang="en-US" b="0" i="1" smtClean="0">
                          <a:latin typeface="Cambria Math" charset="0"/>
                        </a:rPr>
                        <m:t>−</m:t>
                      </m:r>
                      <m:r>
                        <a:rPr lang="en-US" b="1" i="1" smtClean="0">
                          <a:latin typeface="Cambria Math" charset="0"/>
                        </a:rPr>
                        <m:t>𝑮</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295187" y="2321028"/>
                <a:ext cx="2221432" cy="276999"/>
              </a:xfrm>
              <a:prstGeom prst="rect">
                <a:avLst/>
              </a:prstGeom>
              <a:blipFill>
                <a:blip r:embed="rId3"/>
                <a:stretch>
                  <a:fillRect t="-13043" b="-34783"/>
                </a:stretch>
              </a:blipFill>
            </p:spPr>
            <p:txBody>
              <a:bodyPr/>
              <a:lstStyle/>
              <a:p>
                <a:r>
                  <a:rPr lang="en-US">
                    <a:noFill/>
                  </a:rPr>
                  <a:t> </a:t>
                </a:r>
              </a:p>
            </p:txBody>
          </p:sp>
        </mc:Fallback>
      </mc:AlternateContent>
      <p:sp>
        <p:nvSpPr>
          <p:cNvPr id="19" name="Left Brace 18"/>
          <p:cNvSpPr/>
          <p:nvPr/>
        </p:nvSpPr>
        <p:spPr>
          <a:xfrm>
            <a:off x="6272073" y="22990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6268865" y="3320329"/>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𝜏</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m:t>
                          </m:r>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sup>
                      </m:sSup>
                      <m:r>
                        <a:rPr lang="en-US" b="0" i="1" smtClean="0">
                          <a:latin typeface="Cambria Math"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268865" y="3320329"/>
                <a:ext cx="2907510" cy="276999"/>
              </a:xfrm>
              <a:prstGeom prst="rect">
                <a:avLst/>
              </a:prstGeom>
              <a:blipFill>
                <a:blip r:embed="rId4"/>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68865" y="3621062"/>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268865" y="3621062"/>
                <a:ext cx="2907510" cy="276999"/>
              </a:xfrm>
              <a:prstGeom prst="rect">
                <a:avLst/>
              </a:prstGeom>
              <a:blipFill>
                <a:blip r:embed="rId5"/>
                <a:stretch>
                  <a:fillRect t="-18182" b="-27273"/>
                </a:stretch>
              </a:blipFill>
            </p:spPr>
            <p:txBody>
              <a:bodyPr/>
              <a:lstStyle/>
              <a:p>
                <a:r>
                  <a:rPr lang="en-US">
                    <a:noFill/>
                  </a:rPr>
                  <a:t> </a:t>
                </a:r>
              </a:p>
            </p:txBody>
          </p:sp>
        </mc:Fallback>
      </mc:AlternateContent>
      <p:sp>
        <p:nvSpPr>
          <p:cNvPr id="22" name="Left Brace 21"/>
          <p:cNvSpPr/>
          <p:nvPr/>
        </p:nvSpPr>
        <p:spPr>
          <a:xfrm>
            <a:off x="5893549" y="3181792"/>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516807" y="4599159"/>
                <a:ext cx="5137230" cy="587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r>
                                  <a:rPr lang="en-US" i="1">
                                    <a:latin typeface="Cambria Math" charset="0"/>
                                    <a:ea typeface="Cambria Math" charset="0"/>
                                    <a:cs typeface="Cambria Math" charset="0"/>
                                  </a:rPr>
                                  <m:t>𝜏</m:t>
                                </m:r>
                                <m:d>
                                  <m:dPr>
                                    <m:ctrlPr>
                                      <a:rPr lang="mr-IN" i="1">
                                        <a:latin typeface="Cambria Math" panose="02040503050406030204" pitchFamily="18" charset="0"/>
                                      </a:rPr>
                                    </m:ctrlPr>
                                  </m:dPr>
                                  <m:e>
                                    <m:r>
                                      <a:rPr lang="en-US" b="1" i="1">
                                        <a:latin typeface="Cambria Math" charset="0"/>
                                      </a:rPr>
                                      <m:t>𝑳</m:t>
                                    </m:r>
                                    <m:r>
                                      <a:rPr lang="en-US" b="0" i="1">
                                        <a:latin typeface="Cambria Math" charset="0"/>
                                      </a:rPr>
                                      <m:t>−</m:t>
                                    </m:r>
                                    <m:r>
                                      <a:rPr lang="en-US" b="1" i="1">
                                        <a:latin typeface="Cambria Math" charset="0"/>
                                      </a:rPr>
                                      <m:t>𝑫𝑮</m:t>
                                    </m:r>
                                  </m:e>
                                </m:d>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r>
                                      <a:rPr lang="en-US" b="0" i="1" smtClean="0">
                                        <a:latin typeface="Cambria Math" charset="0"/>
                                      </a:rPr>
                                      <m:t>+1</m:t>
                                    </m:r>
                                  </m:sup>
                                </m:sSup>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516807" y="4599159"/>
                <a:ext cx="5137230" cy="587853"/>
              </a:xfrm>
              <a:prstGeom prst="rect">
                <a:avLst/>
              </a:prstGeom>
              <a:blipFill>
                <a:blip r:embed="rId6"/>
                <a:stretch>
                  <a:fillRect b="-12500"/>
                </a:stretch>
              </a:blipFill>
            </p:spPr>
            <p:txBody>
              <a:bodyPr/>
              <a:lstStyle/>
              <a:p>
                <a:r>
                  <a:rPr lang="en-US">
                    <a:noFill/>
                  </a:rPr>
                  <a:t> </a:t>
                </a:r>
              </a:p>
            </p:txBody>
          </p:sp>
        </mc:Fallback>
      </mc:AlternateContent>
      <p:sp>
        <p:nvSpPr>
          <p:cNvPr id="48" name="TextBox 47"/>
          <p:cNvSpPr txBox="1"/>
          <p:nvPr/>
        </p:nvSpPr>
        <p:spPr>
          <a:xfrm>
            <a:off x="6799559" y="4235304"/>
            <a:ext cx="2114874" cy="1200329"/>
          </a:xfrm>
          <a:prstGeom prst="rect">
            <a:avLst/>
          </a:prstGeom>
          <a:noFill/>
        </p:spPr>
        <p:txBody>
          <a:bodyPr wrap="none" rtlCol="0">
            <a:spAutoFit/>
          </a:bodyPr>
          <a:lstStyle/>
          <a:p>
            <a:r>
              <a:rPr lang="en-US" dirty="0">
                <a:solidFill>
                  <a:schemeClr val="accent4"/>
                </a:solidFill>
                <a:latin typeface="+mj-lt"/>
              </a:rPr>
              <a:t>Examples:</a:t>
            </a:r>
          </a:p>
          <a:p>
            <a:pPr marL="285750" indent="-285750">
              <a:buFont typeface="Arial" charset="0"/>
              <a:buChar char="•"/>
            </a:pPr>
            <a:r>
              <a:rPr lang="en-US" dirty="0" err="1">
                <a:solidFill>
                  <a:schemeClr val="accent4"/>
                </a:solidFill>
                <a:latin typeface="+mj-lt"/>
              </a:rPr>
              <a:t>Rhie</a:t>
            </a:r>
            <a:r>
              <a:rPr lang="en-US" dirty="0">
                <a:solidFill>
                  <a:schemeClr val="accent4"/>
                </a:solidFill>
                <a:latin typeface="+mj-lt"/>
              </a:rPr>
              <a:t>-Chow (1983)</a:t>
            </a:r>
          </a:p>
          <a:p>
            <a:pPr marL="285750" indent="-285750">
              <a:buFont typeface="Arial" charset="0"/>
              <a:buChar char="•"/>
            </a:pPr>
            <a:r>
              <a:rPr lang="en-US" dirty="0" err="1">
                <a:solidFill>
                  <a:schemeClr val="accent4"/>
                </a:solidFill>
                <a:latin typeface="+mj-lt"/>
              </a:rPr>
              <a:t>Peric</a:t>
            </a:r>
            <a:r>
              <a:rPr lang="en-US" dirty="0">
                <a:solidFill>
                  <a:schemeClr val="accent4"/>
                </a:solidFill>
                <a:latin typeface="+mj-lt"/>
              </a:rPr>
              <a:t> (1985)</a:t>
            </a:r>
          </a:p>
          <a:p>
            <a:pPr marL="285750" indent="-285750">
              <a:buFont typeface="Arial" charset="0"/>
              <a:buChar char="•"/>
            </a:pPr>
            <a:r>
              <a:rPr lang="en-US" dirty="0">
                <a:solidFill>
                  <a:schemeClr val="accent4"/>
                </a:solidFill>
                <a:latin typeface="+mj-lt"/>
              </a:rPr>
              <a:t>Domino (2006)</a:t>
            </a:r>
          </a:p>
        </p:txBody>
      </p:sp>
      <mc:AlternateContent xmlns:mc="http://schemas.openxmlformats.org/markup-compatibility/2006" xmlns:a14="http://schemas.microsoft.com/office/drawing/2010/main">
        <mc:Choice Requires="a14">
          <p:sp>
            <p:nvSpPr>
              <p:cNvPr id="26" name="TextBox 25"/>
              <p:cNvSpPr txBox="1"/>
              <p:nvPr/>
            </p:nvSpPr>
            <p:spPr>
              <a:xfrm>
                <a:off x="6355989" y="2691030"/>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𝑳</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𝑫𝑮</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355989" y="2691030"/>
                <a:ext cx="2990068" cy="276999"/>
              </a:xfrm>
              <a:prstGeom prst="rect">
                <a:avLst/>
              </a:prstGeom>
              <a:blipFill>
                <a:blip r:embed="rId7"/>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858972" y="2356043"/>
                <a:ext cx="3968188" cy="5779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r>
                                  <a:rPr lang="en-US" b="0" i="1" smtClean="0">
                                    <a:latin typeface="Cambria Math" charset="0"/>
                                  </a:rPr>
                                  <m:t>−</m:t>
                                </m:r>
                                <m:r>
                                  <a:rPr lang="en-US" b="0"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𝑳</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acc>
                                  <m:accPr>
                                    <m:chr m:val="̂"/>
                                    <m:ctrlPr>
                                      <a:rPr lang="mr-IN" b="0" i="1" smtClean="0">
                                        <a:latin typeface="Cambria Math" panose="02040503050406030204" pitchFamily="18" charset="0"/>
                                      </a:rPr>
                                    </m:ctrlPr>
                                  </m:accPr>
                                  <m:e>
                                    <m:r>
                                      <a:rPr lang="en-US" b="1" i="1" smtClean="0">
                                        <a:latin typeface="Cambria Math" charset="0"/>
                                      </a:rPr>
                                      <m:t>𝒇</m:t>
                                    </m:r>
                                  </m:e>
                                </m:acc>
                              </m:e>
                            </m:mr>
                            <m:mr>
                              <m:e>
                                <m:r>
                                  <a:rPr lang="en-US" i="1">
                                    <a:latin typeface="Cambria Math" charset="0"/>
                                  </a:rPr>
                                  <m:t>−</m:t>
                                </m:r>
                                <m:r>
                                  <a:rPr lang="en-US" b="1" i="1" smtClean="0">
                                    <a:solidFill>
                                      <a:schemeClr val="accent4"/>
                                    </a:solidFill>
                                    <a:latin typeface="Cambria Math" charset="0"/>
                                  </a:rPr>
                                  <m:t>𝑫</m:t>
                                </m:r>
                                <m:r>
                                  <a:rPr lang="en-US" i="1" smtClean="0">
                                    <a:solidFill>
                                      <a:schemeClr val="accent4"/>
                                    </a:solidFill>
                                    <a:latin typeface="Cambria Math" charset="0"/>
                                    <a:ea typeface="Cambria Math" charset="0"/>
                                    <a:cs typeface="Cambria Math" charset="0"/>
                                  </a:rPr>
                                  <m:t>𝜏</m:t>
                                </m:r>
                                <m:r>
                                  <a:rPr lang="en-US" b="1" i="1" smtClean="0">
                                    <a:solidFill>
                                      <a:schemeClr val="accent4"/>
                                    </a:solidFill>
                                    <a:latin typeface="Cambria Math" charset="0"/>
                                    <a:ea typeface="Cambria Math" charset="0"/>
                                    <a:cs typeface="Cambria Math" charset="0"/>
                                  </a:rPr>
                                  <m:t>𝑮</m:t>
                                </m:r>
                                <m:sSup>
                                  <m:sSupPr>
                                    <m:ctrlPr>
                                      <a:rPr lang="en-US" i="1" smtClean="0">
                                        <a:solidFill>
                                          <a:schemeClr val="accent4"/>
                                        </a:solidFill>
                                        <a:latin typeface="Cambria Math" panose="02040503050406030204" pitchFamily="18" charset="0"/>
                                        <a:ea typeface="Cambria Math" charset="0"/>
                                        <a:cs typeface="Cambria Math" charset="0"/>
                                      </a:rPr>
                                    </m:ctrlPr>
                                  </m:sSupPr>
                                  <m:e>
                                    <m:r>
                                      <a:rPr lang="en-US" b="0" i="1" smtClean="0">
                                        <a:solidFill>
                                          <a:schemeClr val="accent4"/>
                                        </a:solidFill>
                                        <a:latin typeface="Cambria Math" charset="0"/>
                                        <a:ea typeface="Cambria Math" charset="0"/>
                                        <a:cs typeface="Cambria Math" charset="0"/>
                                      </a:rPr>
                                      <m:t>𝑝</m:t>
                                    </m:r>
                                  </m:e>
                                  <m:sup>
                                    <m:r>
                                      <a:rPr lang="en-US" b="0" i="1" smtClean="0">
                                        <a:solidFill>
                                          <a:schemeClr val="accent4"/>
                                        </a:solidFill>
                                        <a:latin typeface="Cambria Math" charset="0"/>
                                        <a:ea typeface="Cambria Math" charset="0"/>
                                        <a:cs typeface="Cambria Math" charset="0"/>
                                      </a:rPr>
                                      <m:t>𝑛</m:t>
                                    </m:r>
                                  </m:sup>
                                </m:sSup>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858972" y="2356043"/>
                <a:ext cx="3968188" cy="577979"/>
              </a:xfrm>
              <a:prstGeom prst="rect">
                <a:avLst/>
              </a:prstGeom>
              <a:blipFill>
                <a:blip r:embed="rId8"/>
                <a:stretch>
                  <a:fillRect t="-10870" b="-13043"/>
                </a:stretch>
              </a:blipFill>
            </p:spPr>
            <p:txBody>
              <a:bodyPr/>
              <a:lstStyle/>
              <a:p>
                <a:r>
                  <a:rPr lang="en-US">
                    <a:noFill/>
                  </a:rPr>
                  <a:t> </a:t>
                </a:r>
              </a:p>
            </p:txBody>
          </p:sp>
        </mc:Fallback>
      </mc:AlternateContent>
    </p:spTree>
    <p:extLst>
      <p:ext uri="{BB962C8B-B14F-4D97-AF65-F5344CB8AC3E}">
        <p14:creationId xmlns:p14="http://schemas.microsoft.com/office/powerpoint/2010/main" val="16914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Pressure Stabilization (L!=DG) in an Equal-Order Approach</a:t>
            </a:r>
          </a:p>
        </p:txBody>
      </p:sp>
      <p:sp>
        <p:nvSpPr>
          <p:cNvPr id="3" name="Slide Number Placeholder 2"/>
          <p:cNvSpPr>
            <a:spLocks noGrp="1"/>
          </p:cNvSpPr>
          <p:nvPr>
            <p:ph type="sldNum" sz="quarter" idx="4"/>
          </p:nvPr>
        </p:nvSpPr>
        <p:spPr/>
        <p:txBody>
          <a:bodyPr/>
          <a:lstStyle/>
          <a:p>
            <a:fld id="{4FAB73BC-B049-4115-A692-8D63A059BFB8}" type="slidenum">
              <a:rPr lang="en-US" smtClean="0"/>
              <a:pPr/>
              <a:t>27</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59" y="1959452"/>
            <a:ext cx="4392400" cy="368155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156" y="2216461"/>
            <a:ext cx="3926540" cy="3167534"/>
          </a:xfrm>
          <a:prstGeom prst="rect">
            <a:avLst/>
          </a:prstGeom>
        </p:spPr>
      </p:pic>
      <p:sp>
        <p:nvSpPr>
          <p:cNvPr id="17" name="Text Placeholder 4"/>
          <p:cNvSpPr>
            <a:spLocks noGrp="1"/>
          </p:cNvSpPr>
          <p:nvPr>
            <p:ph type="body" sz="quarter" idx="10"/>
          </p:nvPr>
        </p:nvSpPr>
        <p:spPr>
          <a:xfrm>
            <a:off x="615987" y="1441700"/>
            <a:ext cx="8216857" cy="5416300"/>
          </a:xfrm>
        </p:spPr>
        <p:txBody>
          <a:bodyPr>
            <a:normAutofit/>
          </a:bodyPr>
          <a:lstStyle/>
          <a:p>
            <a:pPr>
              <a:buFont typeface="Arial" charset="0"/>
              <a:buChar char="•"/>
            </a:pPr>
            <a:r>
              <a:rPr lang="en-US" dirty="0"/>
              <a:t> Consider the classic lid-driven cavity flow with top wall velocity of </a:t>
            </a:r>
            <a:r>
              <a:rPr lang="en-US" dirty="0" err="1"/>
              <a:t>Uo</a:t>
            </a:r>
            <a:endParaRPr lang="en-US" dirty="0"/>
          </a:p>
        </p:txBody>
      </p:sp>
      <p:cxnSp>
        <p:nvCxnSpPr>
          <p:cNvPr id="19" name="Straight Arrow Connector 18"/>
          <p:cNvCxnSpPr/>
          <p:nvPr/>
        </p:nvCxnSpPr>
        <p:spPr>
          <a:xfrm>
            <a:off x="1529412" y="1800243"/>
            <a:ext cx="2083893" cy="8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71623" y="1615577"/>
            <a:ext cx="465192" cy="369332"/>
          </a:xfrm>
          <a:prstGeom prst="rect">
            <a:avLst/>
          </a:prstGeom>
          <a:noFill/>
        </p:spPr>
        <p:txBody>
          <a:bodyPr wrap="none" rtlCol="0">
            <a:spAutoFit/>
          </a:bodyPr>
          <a:lstStyle/>
          <a:p>
            <a:r>
              <a:rPr lang="en-US">
                <a:latin typeface="+mj-lt"/>
              </a:rPr>
              <a:t>Uo</a:t>
            </a:r>
            <a:endParaRPr lang="en-US" dirty="0">
              <a:latin typeface="+mj-lt"/>
            </a:endParaRPr>
          </a:p>
        </p:txBody>
      </p:sp>
      <p:sp>
        <p:nvSpPr>
          <p:cNvPr id="23" name="TextBox 22"/>
          <p:cNvSpPr txBox="1"/>
          <p:nvPr/>
        </p:nvSpPr>
        <p:spPr>
          <a:xfrm>
            <a:off x="5624537" y="5385411"/>
            <a:ext cx="3300904" cy="646331"/>
          </a:xfrm>
          <a:prstGeom prst="rect">
            <a:avLst/>
          </a:prstGeom>
          <a:noFill/>
        </p:spPr>
        <p:txBody>
          <a:bodyPr wrap="none" rtlCol="0">
            <a:spAutoFit/>
          </a:bodyPr>
          <a:lstStyle/>
          <a:p>
            <a:pPr algn="ctr"/>
            <a:r>
              <a:rPr lang="en-US" dirty="0"/>
              <a:t>Unsmoothed pressure field at </a:t>
            </a:r>
          </a:p>
          <a:p>
            <a:pPr algn="ctr"/>
            <a:r>
              <a:rPr lang="en-US" dirty="0"/>
              <a:t>various Courant numbers</a:t>
            </a:r>
          </a:p>
        </p:txBody>
      </p:sp>
      <p:sp>
        <p:nvSpPr>
          <p:cNvPr id="24" name="TextBox 23"/>
          <p:cNvSpPr txBox="1"/>
          <p:nvPr/>
        </p:nvSpPr>
        <p:spPr>
          <a:xfrm>
            <a:off x="854037" y="5578978"/>
            <a:ext cx="2824811" cy="646331"/>
          </a:xfrm>
          <a:prstGeom prst="rect">
            <a:avLst/>
          </a:prstGeom>
          <a:noFill/>
        </p:spPr>
        <p:txBody>
          <a:bodyPr wrap="none" rtlCol="0">
            <a:spAutoFit/>
          </a:bodyPr>
          <a:lstStyle/>
          <a:p>
            <a:pPr algn="ctr"/>
            <a:r>
              <a:rPr lang="en-US" dirty="0"/>
              <a:t>lid-driven cavity velocity </a:t>
            </a:r>
          </a:p>
          <a:p>
            <a:pPr algn="ctr"/>
            <a:r>
              <a:rPr lang="en-US" dirty="0"/>
              <a:t>(u-component)</a:t>
            </a:r>
          </a:p>
        </p:txBody>
      </p:sp>
      <p:sp>
        <p:nvSpPr>
          <p:cNvPr id="4" name="TextBox 3">
            <a:extLst>
              <a:ext uri="{FF2B5EF4-FFF2-40B4-BE49-F238E27FC236}">
                <a16:creationId xmlns:a16="http://schemas.microsoft.com/office/drawing/2014/main" id="{526B1469-4352-3945-8C97-5697497CC565}"/>
              </a:ext>
            </a:extLst>
          </p:cNvPr>
          <p:cNvSpPr txBox="1"/>
          <p:nvPr/>
        </p:nvSpPr>
        <p:spPr>
          <a:xfrm>
            <a:off x="212942" y="6290322"/>
            <a:ext cx="8931058" cy="646331"/>
          </a:xfrm>
          <a:prstGeom prst="rect">
            <a:avLst/>
          </a:prstGeom>
          <a:noFill/>
        </p:spPr>
        <p:txBody>
          <a:bodyPr wrap="square" rtlCol="0">
            <a:spAutoFit/>
          </a:bodyPr>
          <a:lstStyle/>
          <a:p>
            <a:r>
              <a:rPr lang="en-US" dirty="0"/>
              <a:t>Equal-Order: same basis and interpolation operators for continuity and momentum Also known as: “collocated”</a:t>
            </a:r>
          </a:p>
        </p:txBody>
      </p:sp>
    </p:spTree>
    <p:extLst>
      <p:ext uri="{BB962C8B-B14F-4D97-AF65-F5344CB8AC3E}">
        <p14:creationId xmlns:p14="http://schemas.microsoft.com/office/powerpoint/2010/main" val="42128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First, The Role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𝑚</m:t>
                        </m:r>
                        <m:r>
                          <a:rPr lang="en-US" b="0" i="1" smtClean="0">
                            <a:latin typeface="Cambria Math" panose="02040503050406030204" pitchFamily="18" charset="0"/>
                          </a:rPr>
                          <m:t> </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840" b="-19565"/>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4FAB73BC-B049-4115-A692-8D63A059BFB8}" type="slidenum">
              <a:rPr lang="en-US" smtClean="0"/>
              <a:pPr/>
              <a:t>28</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For an equal-order, low-Mach approximate projection scheme, explicit pressure stabilization was added. How does this manifest itself in the advection operator?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Using the above equations, we can derive the actual continuity equation that we are solving:</a:t>
            </a:r>
          </a:p>
        </p:txBody>
      </p:sp>
      <p:grpSp>
        <p:nvGrpSpPr>
          <p:cNvPr id="33" name="Group 32">
            <a:extLst>
              <a:ext uri="{FF2B5EF4-FFF2-40B4-BE49-F238E27FC236}">
                <a16:creationId xmlns:a16="http://schemas.microsoft.com/office/drawing/2014/main" id="{02DD0E30-4D17-4E46-B237-A52DBD6E5C3C}"/>
              </a:ext>
            </a:extLst>
          </p:cNvPr>
          <p:cNvGrpSpPr/>
          <p:nvPr/>
        </p:nvGrpSpPr>
        <p:grpSpPr>
          <a:xfrm>
            <a:off x="176235" y="3998249"/>
            <a:ext cx="8843241" cy="587979"/>
            <a:chOff x="192974" y="2797064"/>
            <a:chExt cx="8843241" cy="587979"/>
          </a:xfrm>
        </p:grpSpPr>
        <p:cxnSp>
          <p:nvCxnSpPr>
            <p:cNvPr id="5" name="Straight Connector 4"/>
            <p:cNvCxnSpPr>
              <a:cxnSpLocks/>
            </p:cNvCxnSpPr>
            <p:nvPr/>
          </p:nvCxnSpPr>
          <p:spPr>
            <a:xfrm>
              <a:off x="394398" y="3257504"/>
              <a:ext cx="8348155" cy="7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17943" y="2834231"/>
              <a:ext cx="476412" cy="369332"/>
            </a:xfrm>
            <a:prstGeom prst="rect">
              <a:avLst/>
            </a:prstGeom>
            <a:noFill/>
          </p:spPr>
          <p:txBody>
            <a:bodyPr wrap="none" rtlCol="0">
              <a:spAutoFit/>
            </a:bodyPr>
            <a:lstStyle/>
            <a:p>
              <a:r>
                <a:rPr lang="en-US"/>
                <a:t>j-1</a:t>
              </a:r>
            </a:p>
          </p:txBody>
        </p:sp>
        <p:sp>
          <p:nvSpPr>
            <p:cNvPr id="10" name="TextBox 9"/>
            <p:cNvSpPr txBox="1"/>
            <p:nvPr/>
          </p:nvSpPr>
          <p:spPr>
            <a:xfrm>
              <a:off x="4442912" y="2834231"/>
              <a:ext cx="269626" cy="369332"/>
            </a:xfrm>
            <a:prstGeom prst="rect">
              <a:avLst/>
            </a:prstGeom>
            <a:noFill/>
          </p:spPr>
          <p:txBody>
            <a:bodyPr wrap="none" rtlCol="0">
              <a:spAutoFit/>
            </a:bodyPr>
            <a:lstStyle/>
            <a:p>
              <a:r>
                <a:rPr lang="en-US"/>
                <a:t>j</a:t>
              </a:r>
            </a:p>
          </p:txBody>
        </p:sp>
        <p:sp>
          <p:nvSpPr>
            <p:cNvPr id="11" name="TextBox 10"/>
            <p:cNvSpPr txBox="1"/>
            <p:nvPr/>
          </p:nvSpPr>
          <p:spPr>
            <a:xfrm>
              <a:off x="6361095" y="2813662"/>
              <a:ext cx="513282" cy="369332"/>
            </a:xfrm>
            <a:prstGeom prst="rect">
              <a:avLst/>
            </a:prstGeom>
            <a:noFill/>
          </p:spPr>
          <p:txBody>
            <a:bodyPr wrap="none" rtlCol="0">
              <a:spAutoFit/>
            </a:bodyPr>
            <a:lstStyle/>
            <a:p>
              <a:r>
                <a:rPr lang="en-US" dirty="0"/>
                <a:t>j+1</a:t>
              </a:r>
            </a:p>
          </p:txBody>
        </p:sp>
        <p:sp>
          <p:nvSpPr>
            <p:cNvPr id="12" name="Triangle 11"/>
            <p:cNvSpPr/>
            <p:nvPr/>
          </p:nvSpPr>
          <p:spPr>
            <a:xfrm>
              <a:off x="5579452" y="320965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a:off x="3466197" y="320299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14251" y="2804661"/>
              <a:ext cx="561372" cy="276999"/>
            </a:xfrm>
            <a:prstGeom prst="rect">
              <a:avLst/>
            </a:prstGeom>
            <a:noFill/>
          </p:spPr>
          <p:txBody>
            <a:bodyPr wrap="none" rtlCol="0">
              <a:spAutoFit/>
            </a:bodyPr>
            <a:lstStyle/>
            <a:p>
              <a:r>
                <a:rPr lang="en-US" baseline="-25000" dirty="0"/>
                <a:t>j+1/2</a:t>
              </a:r>
            </a:p>
          </p:txBody>
        </p:sp>
        <p:sp>
          <p:nvSpPr>
            <p:cNvPr id="21" name="TextBox 20"/>
            <p:cNvSpPr txBox="1"/>
            <p:nvPr/>
          </p:nvSpPr>
          <p:spPr>
            <a:xfrm>
              <a:off x="3243713" y="2818305"/>
              <a:ext cx="537327" cy="276999"/>
            </a:xfrm>
            <a:prstGeom prst="rect">
              <a:avLst/>
            </a:prstGeom>
            <a:noFill/>
          </p:spPr>
          <p:txBody>
            <a:bodyPr wrap="none" rtlCol="0">
              <a:spAutoFit/>
            </a:bodyPr>
            <a:lstStyle/>
            <a:p>
              <a:r>
                <a:rPr lang="en-US" baseline="-25000" dirty="0"/>
                <a:t>j-1/2</a:t>
              </a:r>
            </a:p>
          </p:txBody>
        </p:sp>
        <p:sp>
          <p:nvSpPr>
            <p:cNvPr id="29" name="Oval 28">
              <a:extLst>
                <a:ext uri="{FF2B5EF4-FFF2-40B4-BE49-F238E27FC236}">
                  <a16:creationId xmlns:a16="http://schemas.microsoft.com/office/drawing/2014/main" id="{7735C563-AF92-1941-9A27-FCB10928FFE6}"/>
                </a:ext>
              </a:extLst>
            </p:cNvPr>
            <p:cNvSpPr/>
            <p:nvPr/>
          </p:nvSpPr>
          <p:spPr>
            <a:xfrm>
              <a:off x="339740" y="316435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90DC429-4E69-1741-8B24-15A68D02FE4E}"/>
                </a:ext>
              </a:extLst>
            </p:cNvPr>
            <p:cNvSpPr txBox="1"/>
            <p:nvPr/>
          </p:nvSpPr>
          <p:spPr>
            <a:xfrm>
              <a:off x="192974" y="2797064"/>
              <a:ext cx="476412" cy="369332"/>
            </a:xfrm>
            <a:prstGeom prst="rect">
              <a:avLst/>
            </a:prstGeom>
            <a:noFill/>
          </p:spPr>
          <p:txBody>
            <a:bodyPr wrap="none" rtlCol="0">
              <a:spAutoFit/>
            </a:bodyPr>
            <a:lstStyle/>
            <a:p>
              <a:r>
                <a:rPr lang="en-US" dirty="0"/>
                <a:t>j-2</a:t>
              </a:r>
            </a:p>
          </p:txBody>
        </p:sp>
        <p:sp>
          <p:nvSpPr>
            <p:cNvPr id="31" name="Oval 30">
              <a:extLst>
                <a:ext uri="{FF2B5EF4-FFF2-40B4-BE49-F238E27FC236}">
                  <a16:creationId xmlns:a16="http://schemas.microsoft.com/office/drawing/2014/main" id="{0C578523-5508-6143-9BDE-2156D45655A3}"/>
                </a:ext>
              </a:extLst>
            </p:cNvPr>
            <p:cNvSpPr/>
            <p:nvPr/>
          </p:nvSpPr>
          <p:spPr>
            <a:xfrm>
              <a:off x="8669699" y="31612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6F1A6C0-7F43-EB45-853F-DACDE99FA47A}"/>
                </a:ext>
              </a:extLst>
            </p:cNvPr>
            <p:cNvSpPr txBox="1"/>
            <p:nvPr/>
          </p:nvSpPr>
          <p:spPr>
            <a:xfrm>
              <a:off x="8522933" y="2809946"/>
              <a:ext cx="513282" cy="369332"/>
            </a:xfrm>
            <a:prstGeom prst="rect">
              <a:avLst/>
            </a:prstGeom>
            <a:noFill/>
          </p:spPr>
          <p:txBody>
            <a:bodyPr wrap="none" rtlCol="0">
              <a:spAutoFit/>
            </a:bodyPr>
            <a:lstStyle/>
            <a:p>
              <a:r>
                <a:rPr lang="en-US" dirty="0"/>
                <a:t>j+2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2DBB3C-6190-B247-A52E-83FDF1F7668C}"/>
                  </a:ext>
                </a:extLst>
              </p:cNvPr>
              <p:cNvSpPr txBox="1"/>
              <p:nvPr/>
            </p:nvSpPr>
            <p:spPr>
              <a:xfrm>
                <a:off x="433678" y="2312583"/>
                <a:ext cx="4309385" cy="822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a:latin typeface="Cambria Math" charset="0"/>
                            </a:rPr>
                            <m:t>𝑑𝑉</m:t>
                          </m:r>
                          <m:r>
                            <a:rPr lang="en-US" b="0" i="1" smtClean="0">
                              <a:latin typeface="Cambria Math" panose="02040503050406030204" pitchFamily="18" charset="0"/>
                            </a:rPr>
                            <m:t>=</m:t>
                          </m:r>
                        </m:e>
                      </m:nary>
                      <m:nary>
                        <m:naryPr>
                          <m:limLoc m:val="undOvr"/>
                          <m:subHide m:val="on"/>
                          <m:supHide m:val="on"/>
                          <m:ctrlPr>
                            <a:rPr lang="en-US" i="1" smtClean="0">
                              <a:latin typeface="Cambria Math" panose="02040503050406030204" pitchFamily="18" charset="0"/>
                            </a:rPr>
                          </m:ctrlPr>
                        </m:naryPr>
                        <m:sub/>
                        <m:sup/>
                        <m:e>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r>
                            <a:rPr lang="en-US" i="1">
                              <a:latin typeface="Cambria Math" charset="0"/>
                              <a:ea typeface="Cambria Math" charset="0"/>
                              <a:cs typeface="Cambria Math" charset="0"/>
                            </a:rPr>
                            <m:t>𝑍</m:t>
                          </m:r>
                          <m:r>
                            <a:rPr lang="en-US" b="0" i="1"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𝑗</m:t>
                              </m:r>
                            </m:sub>
                          </m:sSub>
                        </m:e>
                      </m:nary>
                      <m:r>
                        <a:rPr lang="en-US" i="1">
                          <a:latin typeface="Cambria Math" charset="0"/>
                        </a:rPr>
                        <m:t>𝑑𝑆</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𝑝</m:t>
                          </m:r>
                        </m:sub>
                        <m:sup/>
                        <m:e>
                          <m:acc>
                            <m:accPr>
                              <m:chr m:val="̇"/>
                              <m:ctrlPr>
                                <a:rPr lang="en-US" i="1">
                                  <a:latin typeface="Cambria Math" panose="02040503050406030204" pitchFamily="18" charset="0"/>
                                </a:rPr>
                              </m:ctrlPr>
                            </m:accPr>
                            <m:e>
                              <m:r>
                                <a:rPr lang="en-US" i="1">
                                  <a:latin typeface="Cambria Math" charset="0"/>
                                </a:rPr>
                                <m:t>𝑚</m:t>
                              </m:r>
                            </m:e>
                          </m:acc>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𝑖𝑝</m:t>
                              </m:r>
                            </m:sub>
                          </m:sSub>
                        </m:e>
                      </m:nary>
                    </m:oMath>
                  </m:oMathPara>
                </a14:m>
                <a:endParaRPr lang="en-US" dirty="0"/>
              </a:p>
            </p:txBody>
          </p:sp>
        </mc:Choice>
        <mc:Fallback xmlns="">
          <p:sp>
            <p:nvSpPr>
              <p:cNvPr id="34" name="TextBox 33">
                <a:extLst>
                  <a:ext uri="{FF2B5EF4-FFF2-40B4-BE49-F238E27FC236}">
                    <a16:creationId xmlns:a16="http://schemas.microsoft.com/office/drawing/2014/main" id="{942DBB3C-6190-B247-A52E-83FDF1F7668C}"/>
                  </a:ext>
                </a:extLst>
              </p:cNvPr>
              <p:cNvSpPr txBox="1">
                <a:spLocks noRot="1" noChangeAspect="1" noMove="1" noResize="1" noEditPoints="1" noAdjustHandles="1" noChangeArrowheads="1" noChangeShapeType="1" noTextEdit="1"/>
              </p:cNvSpPr>
              <p:nvPr/>
            </p:nvSpPr>
            <p:spPr>
              <a:xfrm>
                <a:off x="433678" y="2312583"/>
                <a:ext cx="4309385" cy="822854"/>
              </a:xfrm>
              <a:prstGeom prst="rect">
                <a:avLst/>
              </a:prstGeom>
              <a:blipFill>
                <a:blip r:embed="rId3"/>
                <a:stretch>
                  <a:fillRect l="-19706" t="-128788" b="-187879"/>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082141D-E1B3-0942-A5A7-9F27B50C926E}"/>
              </a:ext>
            </a:extLst>
          </p:cNvPr>
          <p:cNvSpPr txBox="1"/>
          <p:nvPr/>
        </p:nvSpPr>
        <p:spPr>
          <a:xfrm>
            <a:off x="5105981" y="2098842"/>
            <a:ext cx="3418180" cy="369332"/>
          </a:xfrm>
          <a:prstGeom prst="rect">
            <a:avLst/>
          </a:prstGeom>
          <a:noFill/>
        </p:spPr>
        <p:txBody>
          <a:bodyPr wrap="none" rtlCol="0">
            <a:spAutoFit/>
          </a:bodyPr>
          <a:lstStyle/>
          <a:p>
            <a:r>
              <a:rPr lang="en-US" dirty="0"/>
              <a:t>Recall discrete continuity solve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0C3AE6E-49CE-1248-AF77-AED9136526D6}"/>
                  </a:ext>
                </a:extLst>
              </p:cNvPr>
              <p:cNvSpPr txBox="1"/>
              <p:nvPr/>
            </p:nvSpPr>
            <p:spPr>
              <a:xfrm>
                <a:off x="2318569" y="6024982"/>
                <a:ext cx="3033459" cy="730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num>
                        <m:den>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𝑡</m:t>
                          </m:r>
                        </m:den>
                      </m:f>
                      <m:r>
                        <a:rPr lang="en-US" i="1">
                          <a:latin typeface="Cambria Math" panose="02040503050406030204" pitchFamily="18" charset="0"/>
                          <a:ea typeface="Cambria Math" charset="0"/>
                          <a:cs typeface="Cambria Math" charset="0"/>
                        </a:rPr>
                        <m:t> </m:t>
                      </m:r>
                      <m:r>
                        <a:rPr lang="en-US" b="0" i="1" smtClean="0">
                          <a:latin typeface="Cambria Math" panose="02040503050406030204" pitchFamily="18"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panose="02040503050406030204" pitchFamily="18" charset="0"/>
                          <a:ea typeface="Cambria Math" panose="02040503050406030204" pitchFamily="18" charset="0"/>
                          <a:cs typeface="Cambria Math" charset="0"/>
                        </a:rPr>
                        <m:t>𝜏</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baseline="30000" smtClean="0">
                              <a:latin typeface="Cambria Math" panose="02040503050406030204" pitchFamily="18" charset="0"/>
                              <a:ea typeface="Cambria Math" charset="0"/>
                              <a:cs typeface="Cambria Math" charset="0"/>
                            </a:rPr>
                            <m:t>4</m:t>
                          </m:r>
                          <m:r>
                            <a:rPr lang="en-US" b="0" i="1" smtClean="0">
                              <a:latin typeface="Cambria Math" panose="02040503050406030204" pitchFamily="18" charset="0"/>
                              <a:ea typeface="Cambria Math" charset="0"/>
                              <a:cs typeface="Cambria Math" charset="0"/>
                            </a:rPr>
                            <m:t>𝑃</m:t>
                          </m:r>
                        </m:num>
                        <m:den>
                          <m:r>
                            <a:rPr lang="mr-IN" i="1">
                              <a:latin typeface="Cambria Math" charset="0"/>
                              <a:ea typeface="Cambria Math" charset="0"/>
                              <a:cs typeface="Cambria Math" charset="0"/>
                            </a:rPr>
                            <m:t>𝜕</m:t>
                          </m:r>
                          <m:sSubSup>
                            <m:sSubSupPr>
                              <m:ctrlPr>
                                <a:rPr lang="mr-IN" i="1" smtClean="0">
                                  <a:latin typeface="Cambria Math" panose="02040503050406030204" pitchFamily="18" charset="0"/>
                                  <a:ea typeface="Cambria Math" charset="0"/>
                                </a:rPr>
                              </m:ctrlPr>
                            </m:sSubSupPr>
                            <m:e>
                              <m:r>
                                <a:rPr lang="en-US" b="0" i="1" smtClean="0">
                                  <a:latin typeface="Cambria Math" panose="02040503050406030204" pitchFamily="18" charset="0"/>
                                  <a:ea typeface="Cambria Math" charset="0"/>
                                </a:rPr>
                                <m:t>𝑥</m:t>
                              </m:r>
                            </m:e>
                            <m:sub>
                              <m:r>
                                <a:rPr lang="en-US" b="0" i="1" smtClean="0">
                                  <a:latin typeface="Cambria Math" panose="02040503050406030204" pitchFamily="18" charset="0"/>
                                  <a:ea typeface="Cambria Math" charset="0"/>
                                </a:rPr>
                                <m:t>𝑗</m:t>
                              </m:r>
                            </m:sub>
                            <m:sup>
                              <m:r>
                                <a:rPr lang="en-US" b="0" i="1" smtClean="0">
                                  <a:latin typeface="Cambria Math" panose="02040503050406030204" pitchFamily="18" charset="0"/>
                                  <a:ea typeface="Cambria Math" charset="0"/>
                                </a:rPr>
                                <m:t>4</m:t>
                              </m:r>
                            </m:sup>
                          </m:sSubSup>
                        </m:den>
                      </m:f>
                      <m:sSup>
                        <m:sSupPr>
                          <m:ctrlPr>
                            <a:rPr lang="en-US" i="1" smtClean="0">
                              <a:latin typeface="Cambria Math" panose="02040503050406030204" pitchFamily="18" charset="0"/>
                              <a:ea typeface="Cambria Math" charset="0"/>
                            </a:rPr>
                          </m:ctrlPr>
                        </m:sSupPr>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sup>
                          <m:r>
                            <a:rPr lang="en-US" b="0" i="1" smtClean="0">
                              <a:latin typeface="Cambria Math" panose="02040503050406030204" pitchFamily="18" charset="0"/>
                              <a:ea typeface="Cambria Math" charset="0"/>
                            </a:rPr>
                            <m:t>3</m:t>
                          </m:r>
                        </m:sup>
                      </m:sSup>
                    </m:oMath>
                  </m:oMathPara>
                </a14:m>
                <a:endParaRPr lang="en-US" dirty="0"/>
              </a:p>
            </p:txBody>
          </p:sp>
        </mc:Choice>
        <mc:Fallback xmlns="">
          <p:sp>
            <p:nvSpPr>
              <p:cNvPr id="42" name="TextBox 41">
                <a:extLst>
                  <a:ext uri="{FF2B5EF4-FFF2-40B4-BE49-F238E27FC236}">
                    <a16:creationId xmlns:a16="http://schemas.microsoft.com/office/drawing/2014/main" id="{F0C3AE6E-49CE-1248-AF77-AED9136526D6}"/>
                  </a:ext>
                </a:extLst>
              </p:cNvPr>
              <p:cNvSpPr txBox="1">
                <a:spLocks noRot="1" noChangeAspect="1" noMove="1" noResize="1" noEditPoints="1" noAdjustHandles="1" noChangeArrowheads="1" noChangeShapeType="1" noTextEdit="1"/>
              </p:cNvSpPr>
              <p:nvPr/>
            </p:nvSpPr>
            <p:spPr>
              <a:xfrm>
                <a:off x="2318569" y="6024982"/>
                <a:ext cx="3033459" cy="730136"/>
              </a:xfrm>
              <a:prstGeom prst="rect">
                <a:avLst/>
              </a:prstGeom>
              <a:blipFill>
                <a:blip r:embed="rId5"/>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156D32-3B61-3F47-A476-C028DB42D3F6}"/>
                  </a:ext>
                </a:extLst>
              </p:cNvPr>
              <p:cNvSpPr txBox="1"/>
              <p:nvPr/>
            </p:nvSpPr>
            <p:spPr>
              <a:xfrm>
                <a:off x="5507215" y="3089658"/>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5" name="TextBox 34">
                <a:extLst>
                  <a:ext uri="{FF2B5EF4-FFF2-40B4-BE49-F238E27FC236}">
                    <a16:creationId xmlns:a16="http://schemas.microsoft.com/office/drawing/2014/main" id="{0F156D32-3B61-3F47-A476-C028DB42D3F6}"/>
                  </a:ext>
                </a:extLst>
              </p:cNvPr>
              <p:cNvSpPr txBox="1">
                <a:spLocks noRot="1" noChangeAspect="1" noMove="1" noResize="1" noEditPoints="1" noAdjustHandles="1" noChangeArrowheads="1" noChangeShapeType="1" noTextEdit="1"/>
              </p:cNvSpPr>
              <p:nvPr/>
            </p:nvSpPr>
            <p:spPr>
              <a:xfrm>
                <a:off x="5507215" y="3089658"/>
                <a:ext cx="2210029" cy="629531"/>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A835BC-59A8-C244-BFB1-7E3D0D9A9F36}"/>
                  </a:ext>
                </a:extLst>
              </p:cNvPr>
              <p:cNvSpPr txBox="1"/>
              <p:nvPr/>
            </p:nvSpPr>
            <p:spPr>
              <a:xfrm>
                <a:off x="1547551" y="3052007"/>
                <a:ext cx="2210029"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charset="0"/>
                                </a:rPr>
                                <m:t>𝑗</m:t>
                              </m:r>
                              <m:r>
                                <a:rPr lang="en-US" b="0" i="1" smtClean="0">
                                  <a:latin typeface="Cambria Math" panose="02040503050406030204" pitchFamily="18" charset="0"/>
                                </a:rPr>
                                <m:t>−</m:t>
                              </m:r>
                              <m:r>
                                <a:rPr lang="en-US" i="1">
                                  <a:latin typeface="Cambria Math" charset="0"/>
                                </a:rPr>
                                <m:t>1/2</m:t>
                              </m:r>
                            </m:sub>
                          </m:sSub>
                        </m:num>
                        <m:den>
                          <m:r>
                            <a:rPr lang="mr-IN"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𝑥</m:t>
                          </m:r>
                        </m:den>
                      </m:f>
                      <m:r>
                        <a:rPr lang="en-US" i="1">
                          <a:latin typeface="Cambria Math" panose="02040503050406030204" pitchFamily="18" charset="0"/>
                          <a:ea typeface="Cambria Math" charset="0"/>
                          <a:cs typeface="Cambria Math" charset="0"/>
                        </a:rPr>
                        <m:t> </m:t>
                      </m:r>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num>
                        <m:den>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36" name="TextBox 35">
                <a:extLst>
                  <a:ext uri="{FF2B5EF4-FFF2-40B4-BE49-F238E27FC236}">
                    <a16:creationId xmlns:a16="http://schemas.microsoft.com/office/drawing/2014/main" id="{78A835BC-59A8-C244-BFB1-7E3D0D9A9F36}"/>
                  </a:ext>
                </a:extLst>
              </p:cNvPr>
              <p:cNvSpPr txBox="1">
                <a:spLocks noRot="1" noChangeAspect="1" noMove="1" noResize="1" noEditPoints="1" noAdjustHandles="1" noChangeArrowheads="1" noChangeShapeType="1" noTextEdit="1"/>
              </p:cNvSpPr>
              <p:nvPr/>
            </p:nvSpPr>
            <p:spPr>
              <a:xfrm>
                <a:off x="1547551" y="3052007"/>
                <a:ext cx="2210029" cy="629531"/>
              </a:xfrm>
              <a:prstGeom prst="rect">
                <a:avLst/>
              </a:prstGeom>
              <a:blipFill>
                <a:blip r:embed="rId5"/>
                <a:stretch>
                  <a:fillRect b="-6000"/>
                </a:stretch>
              </a:blipFill>
            </p:spPr>
            <p:txBody>
              <a:bodyPr/>
              <a:lstStyle/>
              <a:p>
                <a:r>
                  <a:rPr lang="en-US">
                    <a:noFill/>
                  </a:rPr>
                  <a:t> </a:t>
                </a:r>
              </a:p>
            </p:txBody>
          </p:sp>
        </mc:Fallback>
      </mc:AlternateContent>
      <p:sp>
        <p:nvSpPr>
          <p:cNvPr id="43" name="Left Brace 42">
            <a:extLst>
              <a:ext uri="{FF2B5EF4-FFF2-40B4-BE49-F238E27FC236}">
                <a16:creationId xmlns:a16="http://schemas.microsoft.com/office/drawing/2014/main" id="{C5608683-13E7-F24C-86B6-06D7F2380378}"/>
              </a:ext>
            </a:extLst>
          </p:cNvPr>
          <p:cNvSpPr/>
          <p:nvPr/>
        </p:nvSpPr>
        <p:spPr>
          <a:xfrm rot="5400000">
            <a:off x="3274319" y="2814390"/>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0A99FD6-8A60-7E4C-BF76-EB147F1DF6B7}"/>
              </a:ext>
            </a:extLst>
          </p:cNvPr>
          <p:cNvSpPr/>
          <p:nvPr/>
        </p:nvSpPr>
        <p:spPr>
          <a:xfrm rot="5400000">
            <a:off x="5330678" y="2855475"/>
            <a:ext cx="506128" cy="1960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5EC22D-5543-7749-9F1B-28228AA0AD63}"/>
                  </a:ext>
                </a:extLst>
              </p:cNvPr>
              <p:cNvSpPr txBox="1"/>
              <p:nvPr/>
            </p:nvSpPr>
            <p:spPr>
              <a:xfrm>
                <a:off x="419792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5" name="TextBox 44">
                <a:extLst>
                  <a:ext uri="{FF2B5EF4-FFF2-40B4-BE49-F238E27FC236}">
                    <a16:creationId xmlns:a16="http://schemas.microsoft.com/office/drawing/2014/main" id="{D45EC22D-5543-7749-9F1B-28228AA0AD63}"/>
                  </a:ext>
                </a:extLst>
              </p:cNvPr>
              <p:cNvSpPr txBox="1">
                <a:spLocks noRot="1" noChangeAspect="1" noMove="1" noResize="1" noEditPoints="1" noAdjustHandles="1" noChangeArrowheads="1" noChangeShapeType="1" noTextEdit="1"/>
              </p:cNvSpPr>
              <p:nvPr/>
            </p:nvSpPr>
            <p:spPr>
              <a:xfrm>
                <a:off x="4197926" y="4740530"/>
                <a:ext cx="2089290" cy="618824"/>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CAA031-D3B6-FC4A-A619-548D942BBEAE}"/>
                  </a:ext>
                </a:extLst>
              </p:cNvPr>
              <p:cNvSpPr txBox="1"/>
              <p:nvPr/>
            </p:nvSpPr>
            <p:spPr>
              <a:xfrm>
                <a:off x="1875882"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6" name="TextBox 45">
                <a:extLst>
                  <a:ext uri="{FF2B5EF4-FFF2-40B4-BE49-F238E27FC236}">
                    <a16:creationId xmlns:a16="http://schemas.microsoft.com/office/drawing/2014/main" id="{64CAA031-D3B6-FC4A-A619-548D942BBEAE}"/>
                  </a:ext>
                </a:extLst>
              </p:cNvPr>
              <p:cNvSpPr txBox="1">
                <a:spLocks noRot="1" noChangeAspect="1" noMove="1" noResize="1" noEditPoints="1" noAdjustHandles="1" noChangeArrowheads="1" noChangeShapeType="1" noTextEdit="1"/>
              </p:cNvSpPr>
              <p:nvPr/>
            </p:nvSpPr>
            <p:spPr>
              <a:xfrm>
                <a:off x="1875882" y="4740530"/>
                <a:ext cx="2089290" cy="618824"/>
              </a:xfrm>
              <a:prstGeom prst="rect">
                <a:avLst/>
              </a:prstGeom>
              <a:blipFill>
                <a:blip r:embed="rId9"/>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C06A71E-32AD-084F-9C1F-1804E22E3F91}"/>
                  </a:ext>
                </a:extLst>
              </p:cNvPr>
              <p:cNvSpPr txBox="1"/>
              <p:nvPr/>
            </p:nvSpPr>
            <p:spPr>
              <a:xfrm>
                <a:off x="6502466" y="4740530"/>
                <a:ext cx="2089290" cy="6188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panose="02040503050406030204" pitchFamily="18" charset="0"/>
                            </a:rPr>
                            <m:t>+1</m:t>
                          </m:r>
                        </m:sub>
                      </m:sSub>
                      <m:r>
                        <a:rPr lang="en-US" b="0" i="1" smtClean="0">
                          <a:latin typeface="Cambria Math" charset="0"/>
                        </a:rPr>
                        <m:t>=</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charset="0"/>
                                </a:rPr>
                                <m:t>𝑗</m:t>
                              </m:r>
                            </m:sub>
                          </m:sSub>
                        </m:num>
                        <m:den>
                          <m:r>
                            <a:rPr lang="en-US" b="0" i="1" smtClean="0">
                              <a:latin typeface="Cambria Math" charset="0"/>
                            </a:rPr>
                            <m:t>2</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den>
                      </m:f>
                    </m:oMath>
                  </m:oMathPara>
                </a14:m>
                <a:endParaRPr lang="en-US" dirty="0"/>
              </a:p>
            </p:txBody>
          </p:sp>
        </mc:Choice>
        <mc:Fallback xmlns="">
          <p:sp>
            <p:nvSpPr>
              <p:cNvPr id="47" name="TextBox 46">
                <a:extLst>
                  <a:ext uri="{FF2B5EF4-FFF2-40B4-BE49-F238E27FC236}">
                    <a16:creationId xmlns:a16="http://schemas.microsoft.com/office/drawing/2014/main" id="{0C06A71E-32AD-084F-9C1F-1804E22E3F91}"/>
                  </a:ext>
                </a:extLst>
              </p:cNvPr>
              <p:cNvSpPr txBox="1">
                <a:spLocks noRot="1" noChangeAspect="1" noMove="1" noResize="1" noEditPoints="1" noAdjustHandles="1" noChangeArrowheads="1" noChangeShapeType="1" noTextEdit="1"/>
              </p:cNvSpPr>
              <p:nvPr/>
            </p:nvSpPr>
            <p:spPr>
              <a:xfrm>
                <a:off x="6502466" y="4740530"/>
                <a:ext cx="2089290" cy="618824"/>
              </a:xfrm>
              <a:prstGeom prst="rect">
                <a:avLst/>
              </a:prstGeom>
              <a:blipFill>
                <a:blip r:embed="rId10"/>
                <a:stretch>
                  <a:fillRect b="-61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3DF2F87-BF70-B144-B117-FC23943A6948}"/>
              </a:ext>
            </a:extLst>
          </p:cNvPr>
          <p:cNvCxnSpPr>
            <a:cxnSpLocks/>
          </p:cNvCxnSpPr>
          <p:nvPr/>
        </p:nvCxnSpPr>
        <p:spPr>
          <a:xfrm flipH="1">
            <a:off x="2494683" y="4559352"/>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6EF416-8689-3D45-8504-EED1245C01CA}"/>
              </a:ext>
            </a:extLst>
          </p:cNvPr>
          <p:cNvCxnSpPr>
            <a:cxnSpLocks/>
          </p:cNvCxnSpPr>
          <p:nvPr/>
        </p:nvCxnSpPr>
        <p:spPr>
          <a:xfrm flipH="1">
            <a:off x="4581820" y="4544487"/>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57A166-6BB8-304E-9FA6-18D5065CEF28}"/>
              </a:ext>
            </a:extLst>
          </p:cNvPr>
          <p:cNvCxnSpPr>
            <a:cxnSpLocks/>
          </p:cNvCxnSpPr>
          <p:nvPr/>
        </p:nvCxnSpPr>
        <p:spPr>
          <a:xfrm flipH="1">
            <a:off x="6668957" y="4563075"/>
            <a:ext cx="1" cy="42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5EEB1E-73CB-61AC-BC3E-C43E84CCC18E}"/>
                  </a:ext>
                </a:extLst>
              </p:cNvPr>
              <p:cNvSpPr txBox="1"/>
              <p:nvPr/>
            </p:nvSpPr>
            <p:spPr>
              <a:xfrm>
                <a:off x="5352028" y="2561156"/>
                <a:ext cx="299006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0" i="1" smtClean="0">
                          <a:latin typeface="Cambria Math" charset="0"/>
                          <a:ea typeface="Cambria Math" charset="0"/>
                          <a:cs typeface="Cambria Math" charset="0"/>
                        </a:rPr>
                        <m:t>𝜏</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𝑳</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r>
                            <a:rPr lang="en-US" i="1">
                              <a:latin typeface="Cambria Math" charset="0"/>
                              <a:ea typeface="Cambria Math" charset="0"/>
                              <a:cs typeface="Cambria Math" charset="0"/>
                            </a:rPr>
                            <m:t>+1</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𝑫𝑮</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𝑝</m:t>
                          </m:r>
                        </m:e>
                        <m:sup>
                          <m:r>
                            <a:rPr lang="en-US" i="1">
                              <a:latin typeface="Cambria Math" charset="0"/>
                              <a:ea typeface="Cambria Math" charset="0"/>
                              <a:cs typeface="Cambria Math" charset="0"/>
                            </a:rPr>
                            <m:t>𝑛</m:t>
                          </m:r>
                        </m:sup>
                      </m:sSup>
                      <m:r>
                        <a:rPr lang="en-US" b="0" i="1" smtClean="0">
                          <a:latin typeface="Cambria Math" charset="0"/>
                          <a:ea typeface="Cambria Math" charset="0"/>
                          <a:cs typeface="Cambria Math" charset="0"/>
                        </a:rPr>
                        <m:t>)</m:t>
                      </m:r>
                    </m:oMath>
                  </m:oMathPara>
                </a14:m>
                <a:endParaRPr lang="en-US" dirty="0"/>
              </a:p>
            </p:txBody>
          </p:sp>
        </mc:Choice>
        <mc:Fallback xmlns="">
          <p:sp>
            <p:nvSpPr>
              <p:cNvPr id="14" name="TextBox 13">
                <a:extLst>
                  <a:ext uri="{FF2B5EF4-FFF2-40B4-BE49-F238E27FC236}">
                    <a16:creationId xmlns:a16="http://schemas.microsoft.com/office/drawing/2014/main" id="{7B5EEB1E-73CB-61AC-BC3E-C43E84CCC18E}"/>
                  </a:ext>
                </a:extLst>
              </p:cNvPr>
              <p:cNvSpPr txBox="1">
                <a:spLocks noRot="1" noChangeAspect="1" noMove="1" noResize="1" noEditPoints="1" noAdjustHandles="1" noChangeArrowheads="1" noChangeShapeType="1" noTextEdit="1"/>
              </p:cNvSpPr>
              <p:nvPr/>
            </p:nvSpPr>
            <p:spPr>
              <a:xfrm>
                <a:off x="5352028" y="2561156"/>
                <a:ext cx="2990068" cy="276999"/>
              </a:xfrm>
              <a:prstGeom prst="rect">
                <a:avLst/>
              </a:prstGeom>
              <a:blipFill>
                <a:blip r:embed="rId11"/>
                <a:stretch>
                  <a:fillRect t="-13043" b="-34783"/>
                </a:stretch>
              </a:blipFill>
            </p:spPr>
            <p:txBody>
              <a:bodyPr/>
              <a:lstStyle/>
              <a:p>
                <a:r>
                  <a:rPr lang="en-US">
                    <a:noFill/>
                  </a:rPr>
                  <a:t> </a:t>
                </a:r>
              </a:p>
            </p:txBody>
          </p:sp>
        </mc:Fallback>
      </mc:AlternateContent>
    </p:spTree>
    <p:extLst>
      <p:ext uri="{BB962C8B-B14F-4D97-AF65-F5344CB8AC3E}">
        <p14:creationId xmlns:p14="http://schemas.microsoft.com/office/powerpoint/2010/main" val="130224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an alternative view of what L-DG forms?</a:t>
            </a:r>
          </a:p>
        </p:txBody>
      </p:sp>
      <p:sp>
        <p:nvSpPr>
          <p:cNvPr id="3" name="Slide Number Placeholder 2"/>
          <p:cNvSpPr>
            <a:spLocks noGrp="1"/>
          </p:cNvSpPr>
          <p:nvPr>
            <p:ph type="sldNum" sz="quarter" idx="4"/>
          </p:nvPr>
        </p:nvSpPr>
        <p:spPr/>
        <p:txBody>
          <a:bodyPr/>
          <a:lstStyle/>
          <a:p>
            <a:fld id="{4FAB73BC-B049-4115-A692-8D63A059BFB8}" type="slidenum">
              <a:rPr lang="en-US" smtClean="0"/>
              <a:pPr/>
              <a:t>29</a:t>
            </a:fld>
            <a:endParaRPr lang="en-US" dirty="0"/>
          </a:p>
        </p:txBody>
      </p:sp>
      <p:sp>
        <p:nvSpPr>
          <p:cNvPr id="4" name="Text Placeholder 3"/>
          <p:cNvSpPr>
            <a:spLocks noGrp="1"/>
          </p:cNvSpPr>
          <p:nvPr>
            <p:ph type="body" sz="quarter" idx="10"/>
          </p:nvPr>
        </p:nvSpPr>
        <p:spPr>
          <a:xfrm>
            <a:off x="615987" y="1441700"/>
            <a:ext cx="7543800" cy="5416300"/>
          </a:xfrm>
        </p:spPr>
        <p:txBody>
          <a:bodyPr>
            <a:normAutofit/>
          </a:bodyPr>
          <a:lstStyle/>
          <a:p>
            <a:pPr>
              <a:buFont typeface="Arial" charset="0"/>
              <a:buChar char="•"/>
            </a:pPr>
            <a:r>
              <a:rPr lang="en-US" dirty="0"/>
              <a:t> Let’s define an assembled system for velocity component as:</a:t>
            </a:r>
          </a:p>
          <a:p>
            <a:pPr marL="0" indent="0">
              <a:buNone/>
            </a:pPr>
            <a:r>
              <a:rPr lang="en-US" b="1" dirty="0"/>
              <a:t>T</a:t>
            </a:r>
            <a:r>
              <a:rPr lang="en-US" dirty="0"/>
              <a:t>u</a:t>
            </a:r>
            <a:r>
              <a:rPr lang="en-US" baseline="-25000" dirty="0"/>
              <a:t>i</a:t>
            </a:r>
            <a:r>
              <a:rPr lang="en-US" dirty="0"/>
              <a:t> + </a:t>
            </a:r>
            <a:r>
              <a:rPr lang="en-US" b="1" dirty="0" err="1"/>
              <a:t>V</a:t>
            </a:r>
            <a:r>
              <a:rPr lang="en-US" dirty="0" err="1"/>
              <a:t>u</a:t>
            </a:r>
            <a:r>
              <a:rPr lang="en-US" baseline="-25000" dirty="0" err="1"/>
              <a:t>i</a:t>
            </a:r>
            <a:r>
              <a:rPr lang="en-US" dirty="0"/>
              <a:t> – </a:t>
            </a:r>
            <a:r>
              <a:rPr lang="en-US" b="1" dirty="0"/>
              <a:t>D</a:t>
            </a:r>
            <a:r>
              <a:rPr lang="en-US" dirty="0"/>
              <a:t>u</a:t>
            </a:r>
            <a:r>
              <a:rPr lang="en-US" baseline="-25000" dirty="0"/>
              <a:t>i</a:t>
            </a:r>
            <a:r>
              <a:rPr lang="en-US" dirty="0"/>
              <a:t> – </a:t>
            </a:r>
            <a:r>
              <a:rPr lang="en-US" b="1" dirty="0"/>
              <a:t>S</a:t>
            </a:r>
            <a:r>
              <a:rPr lang="en-US" dirty="0"/>
              <a:t> = -</a:t>
            </a:r>
            <a:r>
              <a:rPr lang="en-US" b="1" dirty="0" err="1"/>
              <a:t>G</a:t>
            </a:r>
            <a:r>
              <a:rPr lang="en-US" dirty="0" err="1"/>
              <a:t>p</a:t>
            </a:r>
            <a:r>
              <a:rPr lang="en-US" baseline="-25000" dirty="0" err="1"/>
              <a:t>i</a:t>
            </a:r>
            <a:endParaRPr lang="en-US" baseline="-25000" dirty="0"/>
          </a:p>
          <a:p>
            <a:pPr marL="0" indent="0">
              <a:buNone/>
            </a:pPr>
            <a:r>
              <a:rPr lang="en-US" dirty="0"/>
              <a:t>Where </a:t>
            </a:r>
            <a:r>
              <a:rPr lang="en-US" b="1" dirty="0"/>
              <a:t>T</a:t>
            </a:r>
            <a:r>
              <a:rPr lang="en-US" dirty="0"/>
              <a:t>, </a:t>
            </a:r>
            <a:r>
              <a:rPr lang="en-US" b="1" dirty="0"/>
              <a:t>V</a:t>
            </a:r>
            <a:r>
              <a:rPr lang="en-US" dirty="0"/>
              <a:t>, </a:t>
            </a:r>
            <a:r>
              <a:rPr lang="en-US" b="1" dirty="0"/>
              <a:t>D</a:t>
            </a:r>
            <a:r>
              <a:rPr lang="en-US" dirty="0"/>
              <a:t>, </a:t>
            </a:r>
            <a:r>
              <a:rPr lang="en-US" b="1" dirty="0"/>
              <a:t>S</a:t>
            </a:r>
            <a:r>
              <a:rPr lang="en-US" dirty="0"/>
              <a:t>, and </a:t>
            </a:r>
            <a:r>
              <a:rPr lang="en-US" b="1" dirty="0"/>
              <a:t>G</a:t>
            </a:r>
            <a:r>
              <a:rPr lang="en-US" dirty="0"/>
              <a:t> are the time, advection, diffusion, source and gradient operators (matrix form)</a:t>
            </a:r>
          </a:p>
          <a:p>
            <a:pPr marL="0" indent="0">
              <a:buNone/>
            </a:pPr>
            <a:endParaRPr lang="en-US" dirty="0"/>
          </a:p>
          <a:p>
            <a:pPr>
              <a:buFont typeface="Arial" panose="020B0604020202020204" pitchFamily="34" charset="0"/>
              <a:buChar char="•"/>
            </a:pPr>
            <a:r>
              <a:rPr lang="en-US" dirty="0"/>
              <a:t> We can do the same for a local integration point fine-scale momentum equation:</a:t>
            </a:r>
          </a:p>
          <a:p>
            <a:pPr marL="0" indent="0">
              <a:buNone/>
            </a:pPr>
            <a:r>
              <a:rPr lang="en-US" dirty="0"/>
              <a:t>Tu</a:t>
            </a:r>
            <a:r>
              <a:rPr lang="en-US" baseline="-25000" dirty="0"/>
              <a:t>i</a:t>
            </a:r>
            <a:r>
              <a:rPr lang="en-US" dirty="0"/>
              <a:t> + </a:t>
            </a:r>
            <a:r>
              <a:rPr lang="en-US" dirty="0" err="1"/>
              <a:t>Vu</a:t>
            </a:r>
            <a:r>
              <a:rPr lang="en-US" baseline="-25000" dirty="0" err="1"/>
              <a:t>i</a:t>
            </a:r>
            <a:r>
              <a:rPr lang="en-US" dirty="0"/>
              <a:t> – Du</a:t>
            </a:r>
            <a:r>
              <a:rPr lang="en-US" baseline="-25000" dirty="0"/>
              <a:t>i</a:t>
            </a:r>
            <a:r>
              <a:rPr lang="en-US" dirty="0"/>
              <a:t> – S = -</a:t>
            </a:r>
            <a:r>
              <a:rPr lang="en-US" dirty="0" err="1"/>
              <a:t>dp</a:t>
            </a:r>
            <a:r>
              <a:rPr lang="en-US" dirty="0"/>
              <a:t>/</a:t>
            </a:r>
            <a:r>
              <a:rPr lang="en-US" dirty="0" err="1"/>
              <a:t>dx</a:t>
            </a:r>
            <a:r>
              <a:rPr lang="en-US" baseline="-25000" dirty="0" err="1"/>
              <a:t>i</a:t>
            </a:r>
            <a:r>
              <a:rPr lang="en-US" dirty="0" err="1"/>
              <a:t>|ip</a:t>
            </a:r>
            <a:endParaRPr lang="en-US" dirty="0"/>
          </a:p>
          <a:p>
            <a:pPr marL="0" indent="0">
              <a:buNone/>
            </a:pPr>
            <a:r>
              <a:rPr lang="en-US" dirty="0"/>
              <a:t>Algebraically, we can reconstruct the fine scale residual to be an interpolation of the nodal-assembled momentum equation that we solved:</a:t>
            </a:r>
          </a:p>
          <a:p>
            <a:pPr>
              <a:buFont typeface="Arial" panose="020B0604020202020204" pitchFamily="34" charset="0"/>
              <a:buChar char="•"/>
            </a:pPr>
            <a:r>
              <a:rPr lang="en-US" dirty="0"/>
              <a:t> (</a:t>
            </a:r>
            <a:r>
              <a:rPr lang="en-US" dirty="0" err="1"/>
              <a:t>dp</a:t>
            </a:r>
            <a:r>
              <a:rPr lang="en-US" dirty="0"/>
              <a:t>/dx</a:t>
            </a:r>
            <a:r>
              <a:rPr lang="en-US" baseline="-25000" dirty="0"/>
              <a:t>i</a:t>
            </a:r>
            <a:r>
              <a:rPr lang="en-US" dirty="0"/>
              <a:t> – </a:t>
            </a:r>
            <a:r>
              <a:rPr lang="en-US" b="1" dirty="0"/>
              <a:t>M</a:t>
            </a:r>
            <a:r>
              <a:rPr lang="en-US" baseline="30000" dirty="0"/>
              <a:t>-1</a:t>
            </a:r>
            <a:r>
              <a:rPr lang="en-US" b="1" dirty="0"/>
              <a:t>G</a:t>
            </a:r>
            <a:r>
              <a:rPr lang="en-US" dirty="0"/>
              <a:t>p</a:t>
            </a:r>
            <a:r>
              <a:rPr lang="en-US" baseline="-25000" dirty="0"/>
              <a:t>i</a:t>
            </a:r>
            <a:r>
              <a:rPr lang="en-US" dirty="0"/>
              <a:t>|ip) = </a:t>
            </a:r>
            <a:r>
              <a:rPr lang="en-US" dirty="0" err="1"/>
              <a:t>Res_u</a:t>
            </a:r>
            <a:r>
              <a:rPr lang="en-US" baseline="-25000" dirty="0" err="1"/>
              <a:t>i</a:t>
            </a:r>
            <a:endParaRPr lang="en-US" baseline="-25000" dirty="0"/>
          </a:p>
          <a:p>
            <a:pPr marL="0" indent="0">
              <a:buNone/>
            </a:pPr>
            <a:r>
              <a:rPr lang="en-US" dirty="0"/>
              <a:t>…. And uses this scaled residual as a correction to the interpolated velocity</a:t>
            </a:r>
          </a:p>
          <a:p>
            <a:pPr marL="0" indent="0">
              <a:buNone/>
            </a:pPr>
            <a:endParaRPr lang="en-US" dirty="0"/>
          </a:p>
          <a:p>
            <a:pPr>
              <a:buFont typeface="Arial" panose="020B0604020202020204" pitchFamily="34" charset="0"/>
              <a:buChar char="•"/>
            </a:pPr>
            <a:r>
              <a:rPr lang="en-US" dirty="0"/>
              <a:t> The finite volume community calls this “</a:t>
            </a:r>
            <a:r>
              <a:rPr lang="en-US" dirty="0" err="1"/>
              <a:t>Rhie</a:t>
            </a:r>
            <a:r>
              <a:rPr lang="en-US" dirty="0"/>
              <a:t>-Chow”, or “Momentum interpolation”, while the finite element community terms this “residual-based stabilization”</a:t>
            </a:r>
          </a:p>
        </p:txBody>
      </p:sp>
    </p:spTree>
    <p:extLst>
      <p:ext uri="{BB962C8B-B14F-4D97-AF65-F5344CB8AC3E}">
        <p14:creationId xmlns:p14="http://schemas.microsoft.com/office/powerpoint/2010/main" val="22473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 Incompressible Equation Set</a:t>
            </a:r>
          </a:p>
        </p:txBody>
      </p:sp>
      <p:sp>
        <p:nvSpPr>
          <p:cNvPr id="2" name="Slide Number Placeholder 1"/>
          <p:cNvSpPr>
            <a:spLocks noGrp="1"/>
          </p:cNvSpPr>
          <p:nvPr>
            <p:ph type="sldNum" sz="quarter" idx="4"/>
          </p:nvPr>
        </p:nvSpPr>
        <p:spPr/>
        <p:txBody>
          <a:bodyPr/>
          <a:lstStyle/>
          <a:p>
            <a:fld id="{4FAB73BC-B049-4115-A692-8D63A059BFB8}" type="slidenum">
              <a:rPr lang="en-US" smtClean="0"/>
              <a:pPr/>
              <a:t>3</a:t>
            </a:fld>
            <a:endParaRPr lang="en-US" dirty="0"/>
          </a:p>
        </p:txBody>
      </p:sp>
      <p:sp>
        <p:nvSpPr>
          <p:cNvPr id="5" name="Text Placeholder 4"/>
          <p:cNvSpPr>
            <a:spLocks noGrp="1"/>
          </p:cNvSpPr>
          <p:nvPr>
            <p:ph type="body" sz="quarter" idx="10"/>
          </p:nvPr>
        </p:nvSpPr>
        <p:spPr>
          <a:xfrm>
            <a:off x="615987" y="1441700"/>
            <a:ext cx="7543800" cy="5294766"/>
          </a:xfrm>
        </p:spPr>
        <p:txBody>
          <a:bodyPr>
            <a:normAutofit/>
          </a:bodyPr>
          <a:lstStyle/>
          <a:p>
            <a:pPr>
              <a:buFont typeface="Arial" charset="0"/>
              <a:buChar char="•"/>
            </a:pPr>
            <a:r>
              <a:rPr lang="en-US" dirty="0"/>
              <a:t> Consider the uniform density, low-Mach equation system:</a:t>
            </a:r>
          </a:p>
          <a:p>
            <a:pPr>
              <a:buFont typeface="Arial" charset="0"/>
              <a:buChar char="•"/>
            </a:pPr>
            <a:endParaRPr lang="en-US" dirty="0"/>
          </a:p>
          <a:p>
            <a:pPr>
              <a:buFont typeface="Arial" charset="0"/>
              <a:buChar char="•"/>
            </a:pPr>
            <a:endParaRPr lang="en-US" dirty="0"/>
          </a:p>
          <a:p>
            <a:pPr marL="0" indent="0">
              <a:buNone/>
            </a:pPr>
            <a:r>
              <a:rPr lang="en-US" dirty="0"/>
              <a:t>	</a:t>
            </a:r>
          </a:p>
        </p:txBody>
      </p:sp>
      <mc:AlternateContent xmlns:mc="http://schemas.openxmlformats.org/markup-compatibility/2006" xmlns:a14="http://schemas.microsoft.com/office/drawing/2010/main">
        <mc:Choice Requires="a14">
          <p:sp>
            <p:nvSpPr>
              <p:cNvPr id="15" name="TextBox 14"/>
              <p:cNvSpPr txBox="1"/>
              <p:nvPr/>
            </p:nvSpPr>
            <p:spPr>
              <a:xfrm>
                <a:off x="2316496" y="2289636"/>
                <a:ext cx="375984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r>
                  <a:rPr lang="mr-IN" dirty="0"/>
                  <a:t>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mr-IN" i="1">
                                <a:latin typeface="Cambria Math" charset="0"/>
                                <a:ea typeface="Cambria Math" charset="0"/>
                                <a:cs typeface="Cambria Math" charset="0"/>
                              </a:rPr>
                              <m:t>𝜏</m:t>
                            </m:r>
                          </m:e>
                          <m:sub>
                            <m:r>
                              <a:rPr lang="en-US" i="1">
                                <a:latin typeface="Cambria Math" charset="0"/>
                                <a:ea typeface="Cambria Math" charset="0"/>
                                <a:cs typeface="Cambria Math" charset="0"/>
                              </a:rPr>
                              <m:t>𝑖𝑗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a:latin typeface="Cambria Math" charset="0"/>
                        <a:ea typeface="Cambria Math" charset="0"/>
                        <a:cs typeface="Cambria Math" charset="0"/>
                      </a:rPr>
                      <m:t>=</m:t>
                    </m:r>
                    <m:r>
                      <a:rPr lang="en-US" b="0" i="1" smtClean="0">
                        <a:latin typeface="Cambria Math"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𝑝</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oMath>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316496" y="2289636"/>
                <a:ext cx="3759846" cy="490006"/>
              </a:xfrm>
              <a:prstGeom prst="rect">
                <a:avLst/>
              </a:prstGeom>
              <a:blipFill>
                <a:blip r:embed="rId2"/>
                <a:stretch>
                  <a:fillRect l="-2020"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902230" y="1798722"/>
                <a:ext cx="85496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902230" y="1798722"/>
                <a:ext cx="854966" cy="490006"/>
              </a:xfrm>
              <a:prstGeom prst="rect">
                <a:avLst/>
              </a:prstGeom>
              <a:blipFill>
                <a:blip r:embed="rId3"/>
                <a:stretch>
                  <a:fillRect l="-7353" b="-12821"/>
                </a:stretch>
              </a:blipFill>
            </p:spPr>
            <p:txBody>
              <a:bodyPr/>
              <a:lstStyle/>
              <a:p>
                <a:r>
                  <a:rPr lang="en-US">
                    <a:noFill/>
                  </a:rPr>
                  <a:t> </a:t>
                </a:r>
              </a:p>
            </p:txBody>
          </p:sp>
        </mc:Fallback>
      </mc:AlternateContent>
    </p:spTree>
    <p:extLst>
      <p:ext uri="{BB962C8B-B14F-4D97-AF65-F5344CB8AC3E}">
        <p14:creationId xmlns:p14="http://schemas.microsoft.com/office/powerpoint/2010/main" val="3793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 Incompressible Equation Set</a:t>
            </a:r>
          </a:p>
        </p:txBody>
      </p:sp>
      <p:sp>
        <p:nvSpPr>
          <p:cNvPr id="2" name="Slide Number Placeholder 1"/>
          <p:cNvSpPr>
            <a:spLocks noGrp="1"/>
          </p:cNvSpPr>
          <p:nvPr>
            <p:ph type="sldNum" sz="quarter" idx="4"/>
          </p:nvPr>
        </p:nvSpPr>
        <p:spPr/>
        <p:txBody>
          <a:bodyPr/>
          <a:lstStyle/>
          <a:p>
            <a:fld id="{4FAB73BC-B049-4115-A692-8D63A059BFB8}" type="slidenum">
              <a:rPr lang="en-US" smtClean="0"/>
              <a:pPr/>
              <a:t>4</a:t>
            </a:fld>
            <a:endParaRPr lang="en-US" dirty="0"/>
          </a:p>
        </p:txBody>
      </p:sp>
      <p:sp>
        <p:nvSpPr>
          <p:cNvPr id="5" name="Text Placeholder 4"/>
          <p:cNvSpPr>
            <a:spLocks noGrp="1"/>
          </p:cNvSpPr>
          <p:nvPr>
            <p:ph type="body" sz="quarter" idx="10"/>
          </p:nvPr>
        </p:nvSpPr>
        <p:spPr>
          <a:xfrm>
            <a:off x="615987" y="1441700"/>
            <a:ext cx="7543800" cy="5294766"/>
          </a:xfrm>
        </p:spPr>
        <p:txBody>
          <a:bodyPr>
            <a:normAutofit/>
          </a:bodyPr>
          <a:lstStyle/>
          <a:p>
            <a:pPr>
              <a:buFont typeface="Arial" charset="0"/>
              <a:buChar char="•"/>
            </a:pPr>
            <a:r>
              <a:rPr lang="en-US" dirty="0"/>
              <a:t> Consider the uniform density, low-Mach equation system:</a:t>
            </a:r>
          </a:p>
          <a:p>
            <a:pPr>
              <a:buFont typeface="Arial" charset="0"/>
              <a:buChar char="•"/>
            </a:pPr>
            <a:endParaRPr lang="en-US" dirty="0"/>
          </a:p>
          <a:p>
            <a:pPr>
              <a:buFont typeface="Arial" charset="0"/>
              <a:buChar char="•"/>
            </a:pPr>
            <a:endParaRPr lang="en-US" dirty="0"/>
          </a:p>
          <a:p>
            <a:pPr marL="0" indent="0">
              <a:buNone/>
            </a:pPr>
            <a:r>
              <a:rPr lang="en-US" dirty="0"/>
              <a:t>	</a:t>
            </a:r>
          </a:p>
        </p:txBody>
      </p:sp>
      <p:sp>
        <p:nvSpPr>
          <p:cNvPr id="13" name="TextBox 12"/>
          <p:cNvSpPr txBox="1"/>
          <p:nvPr/>
        </p:nvSpPr>
        <p:spPr>
          <a:xfrm>
            <a:off x="361342" y="2981592"/>
            <a:ext cx="8246631" cy="3754874"/>
          </a:xfrm>
          <a:prstGeom prst="rect">
            <a:avLst/>
          </a:prstGeom>
          <a:noFill/>
        </p:spPr>
        <p:txBody>
          <a:bodyPr wrap="square" rtlCol="0">
            <a:spAutoFit/>
          </a:bodyPr>
          <a:lstStyle/>
          <a:p>
            <a:r>
              <a:rPr lang="en-US" sz="1400" dirty="0">
                <a:latin typeface="+mj-lt"/>
              </a:rPr>
              <a:t>Time Step Count: 8 Current Time: 0.32</a:t>
            </a:r>
          </a:p>
          <a:p>
            <a:r>
              <a:rPr lang="en-US" sz="1400" dirty="0">
                <a:latin typeface="+mj-lt"/>
              </a:rPr>
              <a:t> </a:t>
            </a:r>
            <a:r>
              <a:rPr lang="en-US" sz="1400" dirty="0" err="1">
                <a:latin typeface="+mj-lt"/>
              </a:rPr>
              <a:t>dtN</a:t>
            </a:r>
            <a:r>
              <a:rPr lang="en-US" sz="1400" dirty="0">
                <a:latin typeface="+mj-lt"/>
              </a:rPr>
              <a:t>: 0.04 dtNm1: 0.04 gammas: 1.5 -2 0.5</a:t>
            </a:r>
          </a:p>
          <a:p>
            <a:r>
              <a:rPr lang="en-US" sz="1400" dirty="0">
                <a:latin typeface="+mj-lt"/>
              </a:rPr>
              <a:t> Max Courant: 0.22364 Max Reynolds: 1294.89 (realm_1)</a:t>
            </a:r>
          </a:p>
          <a:p>
            <a:r>
              <a:rPr lang="en-US" sz="1400" dirty="0">
                <a:latin typeface="+mj-lt"/>
              </a:rPr>
              <a:t>   Realm Nonlinear Iteration: 1/1</a:t>
            </a:r>
          </a:p>
          <a:p>
            <a:endParaRPr lang="en-US" sz="1400" dirty="0">
              <a:latin typeface="+mj-lt"/>
            </a:endParaRPr>
          </a:p>
          <a:p>
            <a:r>
              <a:rPr lang="en-US" sz="1400" dirty="0">
                <a:latin typeface="+mj-lt"/>
              </a:rPr>
              <a:t>realm_1::</a:t>
            </a:r>
            <a:r>
              <a:rPr lang="en-US" sz="1400" dirty="0" err="1">
                <a:latin typeface="+mj-lt"/>
              </a:rPr>
              <a:t>advance_time_step</a:t>
            </a:r>
            <a:r>
              <a:rPr lang="en-US" sz="1400" dirty="0">
                <a:latin typeface="+mj-lt"/>
              </a:rPr>
              <a:t>() </a:t>
            </a:r>
          </a:p>
          <a:p>
            <a:r>
              <a:rPr lang="en-US" sz="1400" dirty="0">
                <a:latin typeface="+mj-lt"/>
              </a:rPr>
              <a:t>NLI    Name           Linear </a:t>
            </a:r>
            <a:r>
              <a:rPr lang="en-US" sz="1400" dirty="0" err="1">
                <a:latin typeface="+mj-lt"/>
              </a:rPr>
              <a:t>Iter</a:t>
            </a:r>
            <a:r>
              <a:rPr lang="en-US" sz="1400" dirty="0">
                <a:latin typeface="+mj-lt"/>
              </a:rPr>
              <a:t>      Linear Res     </a:t>
            </a:r>
            <a:r>
              <a:rPr lang="en-US" sz="1400" dirty="0" err="1">
                <a:latin typeface="+mj-lt"/>
              </a:rPr>
              <a:t>NLinear</a:t>
            </a:r>
            <a:r>
              <a:rPr lang="en-US" sz="1400" dirty="0">
                <a:latin typeface="+mj-lt"/>
              </a:rPr>
              <a:t> Res    Scaled NLR</a:t>
            </a:r>
          </a:p>
          <a:p>
            <a:r>
              <a:rPr lang="en-US" sz="1400" dirty="0">
                <a:latin typeface="+mj-lt"/>
              </a:rPr>
              <a:t>---    ----           -----------      ----------     -----------    ----------</a:t>
            </a:r>
          </a:p>
          <a:p>
            <a:r>
              <a:rPr lang="en-US" sz="1400" dirty="0">
                <a:latin typeface="+mj-lt"/>
              </a:rPr>
              <a:t>1/2    Equation System Iteration</a:t>
            </a:r>
          </a:p>
          <a:p>
            <a:r>
              <a:rPr lang="en-US" sz="1400" dirty="0">
                <a:latin typeface="+mj-lt"/>
              </a:rPr>
              <a:t> 1/1      </a:t>
            </a:r>
            <a:r>
              <a:rPr lang="en-US" sz="1400" dirty="0" err="1">
                <a:latin typeface="+mj-lt"/>
              </a:rPr>
              <a:t>myLowMach</a:t>
            </a:r>
            <a:endParaRPr lang="en-US" sz="1400" dirty="0">
              <a:latin typeface="+mj-lt"/>
            </a:endParaRPr>
          </a:p>
          <a:p>
            <a:r>
              <a:rPr lang="en-US" sz="1400" dirty="0">
                <a:latin typeface="+mj-lt"/>
              </a:rPr>
              <a:t>        </a:t>
            </a:r>
            <a:r>
              <a:rPr lang="en-US" sz="1400" dirty="0" err="1">
                <a:latin typeface="+mj-lt"/>
              </a:rPr>
              <a:t>MomentumEQS</a:t>
            </a:r>
            <a:r>
              <a:rPr lang="en-US" sz="1400" dirty="0">
                <a:latin typeface="+mj-lt"/>
              </a:rPr>
              <a:t>            3       2.62985e-06     0.00890841            1</a:t>
            </a:r>
          </a:p>
          <a:p>
            <a:r>
              <a:rPr lang="en-US" sz="1400" dirty="0">
                <a:latin typeface="+mj-lt"/>
              </a:rPr>
              <a:t>        </a:t>
            </a:r>
            <a:r>
              <a:rPr lang="en-US" sz="1400" dirty="0" err="1">
                <a:latin typeface="+mj-lt"/>
              </a:rPr>
              <a:t>ContinuityEQS</a:t>
            </a:r>
            <a:r>
              <a:rPr lang="en-US" sz="1400" dirty="0">
                <a:latin typeface="+mj-lt"/>
              </a:rPr>
              <a:t>              4       1.06209e-06      0.0021837             1</a:t>
            </a:r>
          </a:p>
          <a:p>
            <a:r>
              <a:rPr lang="en-US" sz="1400" dirty="0">
                <a:latin typeface="+mj-lt"/>
              </a:rPr>
              <a:t>2/2    Equation System Iteration</a:t>
            </a:r>
          </a:p>
          <a:p>
            <a:r>
              <a:rPr lang="en-US" sz="1400" dirty="0">
                <a:latin typeface="+mj-lt"/>
              </a:rPr>
              <a:t> 1/1      </a:t>
            </a:r>
            <a:r>
              <a:rPr lang="en-US" sz="1400" dirty="0" err="1">
                <a:latin typeface="+mj-lt"/>
              </a:rPr>
              <a:t>myLowMach</a:t>
            </a:r>
            <a:endParaRPr lang="en-US" sz="1400" dirty="0">
              <a:latin typeface="+mj-lt"/>
            </a:endParaRPr>
          </a:p>
          <a:p>
            <a:r>
              <a:rPr lang="en-US" sz="1400" dirty="0">
                <a:latin typeface="+mj-lt"/>
              </a:rPr>
              <a:t>        </a:t>
            </a:r>
            <a:r>
              <a:rPr lang="en-US" sz="1400" dirty="0" err="1">
                <a:latin typeface="+mj-lt"/>
              </a:rPr>
              <a:t>MomentumEQS</a:t>
            </a:r>
            <a:r>
              <a:rPr lang="en-US" sz="1400" dirty="0">
                <a:latin typeface="+mj-lt"/>
              </a:rPr>
              <a:t>            3       2.28651e-08    4.62336e-05    0.00518989</a:t>
            </a:r>
          </a:p>
          <a:p>
            <a:r>
              <a:rPr lang="en-US" sz="1400" dirty="0">
                <a:latin typeface="+mj-lt"/>
              </a:rPr>
              <a:t>        </a:t>
            </a:r>
            <a:r>
              <a:rPr lang="en-US" sz="1400" dirty="0" err="1">
                <a:latin typeface="+mj-lt"/>
              </a:rPr>
              <a:t>ContinuityEQS</a:t>
            </a:r>
            <a:r>
              <a:rPr lang="en-US" sz="1400" dirty="0">
                <a:latin typeface="+mj-lt"/>
              </a:rPr>
              <a:t>              5        5.2886e-09    5.42362e-05     0.0248369</a:t>
            </a:r>
          </a:p>
          <a:p>
            <a:endParaRPr lang="en-US" sz="1400" dirty="0">
              <a:latin typeface="+mj-lt"/>
            </a:endParaRPr>
          </a:p>
        </p:txBody>
      </p:sp>
      <mc:AlternateContent xmlns:mc="http://schemas.openxmlformats.org/markup-compatibility/2006" xmlns:a14="http://schemas.microsoft.com/office/drawing/2010/main">
        <mc:Choice Requires="a14">
          <p:sp>
            <p:nvSpPr>
              <p:cNvPr id="15" name="TextBox 14"/>
              <p:cNvSpPr txBox="1"/>
              <p:nvPr/>
            </p:nvSpPr>
            <p:spPr>
              <a:xfrm>
                <a:off x="2316496" y="2289636"/>
                <a:ext cx="375984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r>
                  <a:rPr lang="mr-IN" dirty="0"/>
                  <a:t>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mr-IN" i="1">
                                <a:latin typeface="Cambria Math" charset="0"/>
                                <a:ea typeface="Cambria Math" charset="0"/>
                                <a:cs typeface="Cambria Math" charset="0"/>
                              </a:rPr>
                              <m:t>𝜏</m:t>
                            </m:r>
                          </m:e>
                          <m:sub>
                            <m:r>
                              <a:rPr lang="en-US" i="1">
                                <a:latin typeface="Cambria Math" charset="0"/>
                                <a:ea typeface="Cambria Math" charset="0"/>
                                <a:cs typeface="Cambria Math" charset="0"/>
                              </a:rPr>
                              <m:t>𝑖𝑗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a:latin typeface="Cambria Math" charset="0"/>
                        <a:ea typeface="Cambria Math" charset="0"/>
                        <a:cs typeface="Cambria Math" charset="0"/>
                      </a:rPr>
                      <m:t>=</m:t>
                    </m:r>
                    <m:r>
                      <a:rPr lang="en-US" b="0" i="1" smtClean="0">
                        <a:latin typeface="Cambria Math"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𝑝</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oMath>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316496" y="2289636"/>
                <a:ext cx="3759846" cy="490006"/>
              </a:xfrm>
              <a:prstGeom prst="rect">
                <a:avLst/>
              </a:prstGeom>
              <a:blipFill>
                <a:blip r:embed="rId2"/>
                <a:stretch>
                  <a:fillRect l="-2020"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902230" y="1798722"/>
                <a:ext cx="85496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902230" y="1798722"/>
                <a:ext cx="854966" cy="490006"/>
              </a:xfrm>
              <a:prstGeom prst="rect">
                <a:avLst/>
              </a:prstGeom>
              <a:blipFill>
                <a:blip r:embed="rId3"/>
                <a:stretch>
                  <a:fillRect l="-7353" b="-1282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380F36F-4771-EF4F-BAC9-D6D8403B3039}"/>
              </a:ext>
            </a:extLst>
          </p:cNvPr>
          <p:cNvSpPr txBox="1"/>
          <p:nvPr/>
        </p:nvSpPr>
        <p:spPr>
          <a:xfrm>
            <a:off x="5489484" y="2690648"/>
            <a:ext cx="3496861" cy="3416320"/>
          </a:xfrm>
          <a:prstGeom prst="rect">
            <a:avLst/>
          </a:prstGeom>
          <a:noFill/>
        </p:spPr>
        <p:txBody>
          <a:bodyPr wrap="square" rtlCol="0">
            <a:spAutoFit/>
          </a:bodyPr>
          <a:lstStyle/>
          <a:p>
            <a:r>
              <a:rPr lang="en-US" dirty="0"/>
              <a:t>In our simulation studies, we have been solving this system sequentially and within a nonlinear loop:</a:t>
            </a:r>
          </a:p>
          <a:p>
            <a:r>
              <a:rPr lang="en-US" dirty="0"/>
              <a:t>For ( non-linear iteration ) {</a:t>
            </a:r>
          </a:p>
          <a:p>
            <a:pPr marL="800100" lvl="1" indent="-342900">
              <a:buAutoNum type="arabicPeriod"/>
            </a:pPr>
            <a:r>
              <a:rPr lang="en-US" dirty="0"/>
              <a:t>Momentum</a:t>
            </a:r>
          </a:p>
          <a:p>
            <a:pPr marL="800100" lvl="1" indent="-342900">
              <a:buAutoNum type="arabicPeriod"/>
            </a:pPr>
            <a:r>
              <a:rPr lang="en-US" dirty="0"/>
              <a:t>Continuity</a:t>
            </a:r>
          </a:p>
          <a:p>
            <a:pPr lvl="1"/>
            <a:r>
              <a:rPr lang="en-US" dirty="0"/>
              <a:t>If ( converged ) break;</a:t>
            </a:r>
          </a:p>
          <a:p>
            <a:r>
              <a:rPr lang="en-US" dirty="0"/>
              <a:t>}</a:t>
            </a:r>
          </a:p>
          <a:p>
            <a:endParaRPr lang="en-US" dirty="0"/>
          </a:p>
          <a:p>
            <a:r>
              <a:rPr lang="en-US" dirty="0"/>
              <a:t>Today, we learn more about the consequence of this strategy</a:t>
            </a:r>
          </a:p>
        </p:txBody>
      </p:sp>
    </p:spTree>
    <p:extLst>
      <p:ext uri="{BB962C8B-B14F-4D97-AF65-F5344CB8AC3E}">
        <p14:creationId xmlns:p14="http://schemas.microsoft.com/office/powerpoint/2010/main" val="237838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 Ramifications</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pPr defTabSz="685800"/>
            <a:fld id="{4FAB73BC-B049-4115-A692-8D63A059BFB8}" type="slidenum">
              <a:rPr lang="en-US"/>
              <a:pPr defTabSz="685800"/>
              <a:t>5</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485775" y="1914525"/>
            <a:ext cx="8286750" cy="4070109"/>
          </a:xfrm>
        </p:spPr>
        <p:txBody>
          <a:bodyPr>
            <a:normAutofit/>
          </a:bodyPr>
          <a:lstStyle/>
          <a:p>
            <a:r>
              <a:rPr lang="en-US" dirty="0"/>
              <a:t>In order for the zeroth-order momentum equation to be well conditioned in the limit of zero Mach number,          must be spatially zero with</a:t>
            </a:r>
          </a:p>
          <a:p>
            <a:endParaRPr lang="en-US" dirty="0"/>
          </a:p>
          <a:p>
            <a:endParaRPr lang="en-US" dirty="0"/>
          </a:p>
          <a:p>
            <a:endParaRPr lang="en-US" dirty="0"/>
          </a:p>
          <a:p>
            <a:endParaRPr lang="en-US" dirty="0"/>
          </a:p>
          <a:p>
            <a:endParaRPr lang="en-US" dirty="0"/>
          </a:p>
          <a:p>
            <a:endParaRPr lang="en-US" dirty="0"/>
          </a:p>
          <a:p>
            <a:endParaRPr lang="en-US" dirty="0"/>
          </a:p>
          <a:p>
            <a:pPr marL="257175" indent="-257175">
              <a:buFont typeface="Arial" panose="020B0604020202020204" pitchFamily="34" charset="0"/>
              <a:buChar char="•"/>
            </a:pPr>
            <a:r>
              <a:rPr lang="en-US" dirty="0"/>
              <a:t>p</a:t>
            </a:r>
            <a:r>
              <a:rPr lang="en-US" baseline="-25000" dirty="0"/>
              <a:t>0</a:t>
            </a:r>
            <a:r>
              <a:rPr lang="en-US" dirty="0"/>
              <a:t> is a constant-in-space, possibly variable-in-time thermodynamic pressure</a:t>
            </a:r>
          </a:p>
          <a:p>
            <a:pPr marL="257175" indent="-257175">
              <a:buFont typeface="Arial" panose="020B0604020202020204" pitchFamily="34" charset="0"/>
              <a:buChar char="•"/>
            </a:pPr>
            <a:r>
              <a:rPr lang="en-US" dirty="0"/>
              <a:t>p</a:t>
            </a:r>
            <a:r>
              <a:rPr lang="en-US" baseline="-25000" dirty="0"/>
              <a:t>1</a:t>
            </a:r>
            <a:r>
              <a:rPr lang="en-US" dirty="0"/>
              <a:t> is the variable in space pressure, which is also known as the “motion pressure”, p</a:t>
            </a:r>
            <a:r>
              <a:rPr lang="en-US" baseline="30000" dirty="0"/>
              <a:t>m</a:t>
            </a:r>
          </a:p>
          <a:p>
            <a:pPr marL="257175" indent="-257175">
              <a:buFont typeface="Arial" panose="020B0604020202020204" pitchFamily="34" charset="0"/>
              <a:buChar char="•"/>
            </a:pPr>
            <a:r>
              <a:rPr lang="en-US" dirty="0"/>
              <a:t>Recall, this is simply a perturbation about the full thermodynamic pressure:</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F2CB6C7-EC40-BF47-C5ED-F6F14F56234E}"/>
              </a:ext>
            </a:extLst>
          </p:cNvPr>
          <p:cNvPicPr>
            <a:picLocks noChangeAspect="1"/>
          </p:cNvPicPr>
          <p:nvPr/>
        </p:nvPicPr>
        <p:blipFill>
          <a:blip r:embed="rId2"/>
          <a:stretch>
            <a:fillRect/>
          </a:stretch>
        </p:blipFill>
        <p:spPr>
          <a:xfrm>
            <a:off x="1887726" y="2167988"/>
            <a:ext cx="323850" cy="476250"/>
          </a:xfrm>
          <a:prstGeom prst="rect">
            <a:avLst/>
          </a:prstGeom>
        </p:spPr>
      </p:pic>
      <p:pic>
        <p:nvPicPr>
          <p:cNvPr id="10" name="Picture 9">
            <a:extLst>
              <a:ext uri="{FF2B5EF4-FFF2-40B4-BE49-F238E27FC236}">
                <a16:creationId xmlns:a16="http://schemas.microsoft.com/office/drawing/2014/main" id="{9D3A13BD-B412-9F68-8D44-90B483D3AC35}"/>
              </a:ext>
            </a:extLst>
          </p:cNvPr>
          <p:cNvPicPr>
            <a:picLocks noChangeAspect="1"/>
          </p:cNvPicPr>
          <p:nvPr/>
        </p:nvPicPr>
        <p:blipFill>
          <a:blip r:embed="rId3"/>
          <a:stretch>
            <a:fillRect/>
          </a:stretch>
        </p:blipFill>
        <p:spPr>
          <a:xfrm>
            <a:off x="1092191" y="2648162"/>
            <a:ext cx="6758707" cy="1666274"/>
          </a:xfrm>
          <a:prstGeom prst="rect">
            <a:avLst/>
          </a:prstGeom>
        </p:spPr>
      </p:pic>
      <p:sp>
        <p:nvSpPr>
          <p:cNvPr id="11" name="Oval 10">
            <a:extLst>
              <a:ext uri="{FF2B5EF4-FFF2-40B4-BE49-F238E27FC236}">
                <a16:creationId xmlns:a16="http://schemas.microsoft.com/office/drawing/2014/main" id="{FA35E625-400D-2F54-F24B-2968F30ACC94}"/>
              </a:ext>
            </a:extLst>
          </p:cNvPr>
          <p:cNvSpPr/>
          <p:nvPr/>
        </p:nvSpPr>
        <p:spPr>
          <a:xfrm>
            <a:off x="3923574" y="3121528"/>
            <a:ext cx="685800" cy="6858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Open Sans Light"/>
            </a:endParaRPr>
          </a:p>
        </p:txBody>
      </p:sp>
      <p:sp>
        <p:nvSpPr>
          <p:cNvPr id="12" name="Oval 11">
            <a:extLst>
              <a:ext uri="{FF2B5EF4-FFF2-40B4-BE49-F238E27FC236}">
                <a16:creationId xmlns:a16="http://schemas.microsoft.com/office/drawing/2014/main" id="{A3F9A8E7-228C-3705-14A5-A1F9A1F98DEB}"/>
              </a:ext>
            </a:extLst>
          </p:cNvPr>
          <p:cNvSpPr/>
          <p:nvPr/>
        </p:nvSpPr>
        <p:spPr>
          <a:xfrm>
            <a:off x="4560377" y="3138399"/>
            <a:ext cx="685800" cy="6858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Open Sans Light"/>
            </a:endParaRPr>
          </a:p>
        </p:txBody>
      </p:sp>
      <p:pic>
        <p:nvPicPr>
          <p:cNvPr id="13" name="Picture 12">
            <a:extLst>
              <a:ext uri="{FF2B5EF4-FFF2-40B4-BE49-F238E27FC236}">
                <a16:creationId xmlns:a16="http://schemas.microsoft.com/office/drawing/2014/main" id="{F58BCC03-FADB-437F-A1DE-312FF9530549}"/>
              </a:ext>
            </a:extLst>
          </p:cNvPr>
          <p:cNvPicPr>
            <a:picLocks noChangeAspect="1"/>
          </p:cNvPicPr>
          <p:nvPr/>
        </p:nvPicPr>
        <p:blipFill>
          <a:blip r:embed="rId4"/>
          <a:stretch>
            <a:fillRect/>
          </a:stretch>
        </p:blipFill>
        <p:spPr>
          <a:xfrm>
            <a:off x="4798502" y="2167988"/>
            <a:ext cx="895350" cy="238125"/>
          </a:xfrm>
          <a:prstGeom prst="rect">
            <a:avLst/>
          </a:prstGeom>
        </p:spPr>
      </p:pic>
      <p:pic>
        <p:nvPicPr>
          <p:cNvPr id="14" name="Picture 13">
            <a:extLst>
              <a:ext uri="{FF2B5EF4-FFF2-40B4-BE49-F238E27FC236}">
                <a16:creationId xmlns:a16="http://schemas.microsoft.com/office/drawing/2014/main" id="{F19C79FE-E071-1D99-FD16-679EA59DBA24}"/>
              </a:ext>
            </a:extLst>
          </p:cNvPr>
          <p:cNvPicPr>
            <a:picLocks noChangeAspect="1"/>
          </p:cNvPicPr>
          <p:nvPr/>
        </p:nvPicPr>
        <p:blipFill rotWithShape="1">
          <a:blip r:embed="rId5"/>
          <a:srcRect b="69737"/>
          <a:stretch/>
        </p:blipFill>
        <p:spPr>
          <a:xfrm>
            <a:off x="5383922" y="5565670"/>
            <a:ext cx="2466975" cy="273844"/>
          </a:xfrm>
          <a:prstGeom prst="rect">
            <a:avLst/>
          </a:prstGeom>
        </p:spPr>
      </p:pic>
      <p:sp>
        <p:nvSpPr>
          <p:cNvPr id="5" name="TextBox 4">
            <a:extLst>
              <a:ext uri="{FF2B5EF4-FFF2-40B4-BE49-F238E27FC236}">
                <a16:creationId xmlns:a16="http://schemas.microsoft.com/office/drawing/2014/main" id="{5FF0D7FD-6D8C-44C4-5969-FABA748A1162}"/>
              </a:ext>
            </a:extLst>
          </p:cNvPr>
          <p:cNvSpPr txBox="1"/>
          <p:nvPr/>
        </p:nvSpPr>
        <p:spPr>
          <a:xfrm>
            <a:off x="4204138" y="1376855"/>
            <a:ext cx="0" cy="0"/>
          </a:xfrm>
          <a:prstGeom prst="rect">
            <a:avLst/>
          </a:prstGeom>
        </p:spPr>
        <p:txBody>
          <a:bodyPr vert="horz" wrap="none" lIns="91440" tIns="45720" rIns="91440" bIns="45720" rtlCol="0">
            <a:noAutofit/>
          </a:bodyPr>
          <a:lstStyle/>
          <a:p>
            <a:pPr algn="l"/>
            <a:r>
              <a:rPr lang="en-US" dirty="0"/>
              <a:t>REVIEW</a:t>
            </a:r>
          </a:p>
        </p:txBody>
      </p:sp>
    </p:spTree>
    <p:extLst>
      <p:ext uri="{BB962C8B-B14F-4D97-AF65-F5344CB8AC3E}">
        <p14:creationId xmlns:p14="http://schemas.microsoft.com/office/powerpoint/2010/main" val="95238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Block Matrix Form</a:t>
            </a:r>
          </a:p>
        </p:txBody>
      </p:sp>
      <p:sp>
        <p:nvSpPr>
          <p:cNvPr id="2" name="Slide Number Placeholder 1"/>
          <p:cNvSpPr>
            <a:spLocks noGrp="1"/>
          </p:cNvSpPr>
          <p:nvPr>
            <p:ph type="sldNum" sz="quarter" idx="4"/>
          </p:nvPr>
        </p:nvSpPr>
        <p:spPr/>
        <p:txBody>
          <a:bodyPr/>
          <a:lstStyle/>
          <a:p>
            <a:fld id="{4FAB73BC-B049-4115-A692-8D63A059BFB8}" type="slidenum">
              <a:rPr lang="en-US" smtClean="0"/>
              <a:pPr/>
              <a:t>6</a:t>
            </a:fld>
            <a:endParaRPr lang="en-US" dirty="0"/>
          </a:p>
        </p:txBody>
      </p:sp>
      <p:sp>
        <p:nvSpPr>
          <p:cNvPr id="5" name="Text Placeholder 4"/>
          <p:cNvSpPr>
            <a:spLocks noGrp="1"/>
          </p:cNvSpPr>
          <p:nvPr>
            <p:ph type="body" sz="quarter" idx="10"/>
          </p:nvPr>
        </p:nvSpPr>
        <p:spPr>
          <a:xfrm>
            <a:off x="615987" y="1441699"/>
            <a:ext cx="7543800" cy="5549409"/>
          </a:xfrm>
        </p:spPr>
        <p:txBody>
          <a:bodyPr>
            <a:normAutofit/>
          </a:bodyPr>
          <a:lstStyle/>
          <a:p>
            <a:pPr>
              <a:buFont typeface="Arial" charset="0"/>
              <a:buChar char="•"/>
            </a:pPr>
            <a:r>
              <a:rPr lang="en-US" dirty="0"/>
              <a:t> Consider the divergence of a vector, </a:t>
            </a:r>
            <a:r>
              <a:rPr lang="en-US" b="1" dirty="0"/>
              <a:t>D</a:t>
            </a:r>
            <a:r>
              <a:rPr lang="en-US" dirty="0"/>
              <a:t>F (a scalar)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Gradient of a scalar, </a:t>
            </a:r>
            <a:r>
              <a:rPr lang="en-US" b="1" dirty="0" err="1"/>
              <a:t>G</a:t>
            </a:r>
            <a:r>
              <a:rPr lang="en-US" dirty="0" err="1"/>
              <a:t>p</a:t>
            </a:r>
            <a:r>
              <a:rPr lang="en-US" dirty="0"/>
              <a:t> (a vector)</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Laplace operator, </a:t>
            </a:r>
            <a:r>
              <a:rPr lang="en-US" b="1" dirty="0" err="1"/>
              <a:t>L</a:t>
            </a:r>
            <a:r>
              <a:rPr lang="en-US" b="1" baseline="-25000" dirty="0" err="1">
                <a:latin typeface="symbol" charset="2"/>
              </a:rPr>
              <a:t>l</a:t>
            </a:r>
            <a:r>
              <a:rPr lang="en-US" dirty="0" err="1"/>
              <a:t>T</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533316" y="2338014"/>
                <a:ext cx="785762"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33316" y="2338014"/>
                <a:ext cx="785762" cy="490006"/>
              </a:xfrm>
              <a:prstGeom prst="rect">
                <a:avLst/>
              </a:prstGeom>
              <a:blipFill rotWithShape="0">
                <a:blip r:embed="rId2"/>
                <a:stretch>
                  <a:fillRect l="-7752" t="-2500" r="-2326" b="-1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629820" y="1805957"/>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629820" y="1805957"/>
                <a:ext cx="1887044" cy="72648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629820" y="2639694"/>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m:rPr>
                          <m:sty m:val="p"/>
                        </m:rPr>
                        <a:rPr lang="el-GR" b="0" i="1" smtClean="0">
                          <a:latin typeface="Cambria Math" charset="0"/>
                          <a:ea typeface="Cambria Math" charset="0"/>
                          <a:cs typeface="Cambria Math" charset="0"/>
                        </a:rPr>
                        <m:t>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629820" y="2639694"/>
                <a:ext cx="1887044" cy="72648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213613" y="1763918"/>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e>
                      </m:nary>
                      <m:r>
                        <a:rPr lang="en-US" b="0" i="1" smtClean="0">
                          <a:latin typeface="Cambria Math" charset="0"/>
                        </a:rPr>
                        <m:t>𝑑</m:t>
                      </m:r>
                      <m:r>
                        <m:rPr>
                          <m:sty m:val="p"/>
                        </m:rPr>
                        <a:rPr lang="en-US" b="0" i="0" smtClean="0">
                          <a:latin typeface="Cambria Math" charset="0"/>
                        </a:rPr>
                        <m:t>S</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213613" y="1763918"/>
                <a:ext cx="1887044" cy="72648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280169" y="2639694"/>
                <a:ext cx="3640975"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nary>
                        <m:naryPr>
                          <m:limLoc m:val="undOvr"/>
                          <m:subHide m:val="on"/>
                          <m:supHide m:val="on"/>
                          <m:ctrlPr>
                            <a:rPr lang="mr-IN" i="1" smtClean="0">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m:rPr>
                          <m:sty m:val="p"/>
                        </m:rPr>
                        <a:rPr lang="el-GR" i="1">
                          <a:latin typeface="Cambria Math" charset="0"/>
                          <a:ea typeface="Cambria Math" charset="0"/>
                          <a:cs typeface="Cambria Math" charset="0"/>
                        </a:rPr>
                        <m:t>Ω</m:t>
                      </m:r>
                      <m:r>
                        <a:rPr lang="en-US" b="0" i="1" smtClean="0">
                          <a:latin typeface="Cambria Math" charset="0"/>
                        </a:rPr>
                        <m:t>+</m:t>
                      </m:r>
                      <m:nary>
                        <m:naryPr>
                          <m:limLoc m:val="undOvr"/>
                          <m:subHide m:val="on"/>
                          <m:supHide m:val="on"/>
                          <m:ctrlPr>
                            <a:rPr lang="mr-IN" i="1">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r>
                                <a:rPr lang="en-US" i="1">
                                  <a:latin typeface="Cambria Math" charset="0"/>
                                  <a:ea typeface="Cambria Math" charset="0"/>
                                  <a:cs typeface="Cambria Math" charset="0"/>
                                </a:rPr>
                                <m:t>𝐹</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m:t>
                          </m:r>
                        </m:e>
                      </m:nary>
                      <m:r>
                        <m:rPr>
                          <m:sty m:val="p"/>
                        </m:rPr>
                        <a:rPr lang="el-GR" i="1" smtClean="0">
                          <a:latin typeface="Cambria Math" charset="0"/>
                          <a:ea typeface="Cambria Math" charset="0"/>
                          <a:cs typeface="Cambria Math" charset="0"/>
                        </a:rPr>
                        <m:t>Γ</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280169" y="2639694"/>
                <a:ext cx="3640975" cy="726481"/>
              </a:xfrm>
              <a:prstGeom prst="rect">
                <a:avLst/>
              </a:prstGeom>
              <a:blipFill rotWithShape="0">
                <a:blip r:embed="rId6"/>
                <a:stretch>
                  <a:fillRect/>
                </a:stretch>
              </a:blipFill>
            </p:spPr>
            <p:txBody>
              <a:bodyPr/>
              <a:lstStyle/>
              <a:p>
                <a:r>
                  <a:rPr lang="en-US">
                    <a:noFill/>
                  </a:rPr>
                  <a:t> </a:t>
                </a:r>
              </a:p>
            </p:txBody>
          </p:sp>
        </mc:Fallback>
      </mc:AlternateContent>
      <p:sp>
        <p:nvSpPr>
          <p:cNvPr id="3" name="Bent-Up Arrow 2"/>
          <p:cNvSpPr/>
          <p:nvPr/>
        </p:nvSpPr>
        <p:spPr>
          <a:xfrm rot="-5400000">
            <a:off x="7259042" y="1728657"/>
            <a:ext cx="393539" cy="9320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27480" y="1973269"/>
            <a:ext cx="1729961" cy="307777"/>
          </a:xfrm>
          <a:prstGeom prst="rect">
            <a:avLst/>
          </a:prstGeom>
          <a:noFill/>
        </p:spPr>
        <p:txBody>
          <a:bodyPr wrap="none" rtlCol="0">
            <a:spAutoFit/>
          </a:bodyPr>
          <a:lstStyle/>
          <a:p>
            <a:r>
              <a:rPr lang="en-US" sz="1400" i="1" dirty="0"/>
              <a:t>(Gauss-Divergence)</a:t>
            </a:r>
          </a:p>
        </p:txBody>
      </p:sp>
      <p:sp>
        <p:nvSpPr>
          <p:cNvPr id="21" name="TextBox 20"/>
          <p:cNvSpPr txBox="1"/>
          <p:nvPr/>
        </p:nvSpPr>
        <p:spPr>
          <a:xfrm>
            <a:off x="3614561" y="2785156"/>
            <a:ext cx="1954381" cy="307777"/>
          </a:xfrm>
          <a:prstGeom prst="rect">
            <a:avLst/>
          </a:prstGeom>
          <a:noFill/>
        </p:spPr>
        <p:txBody>
          <a:bodyPr wrap="none" rtlCol="0">
            <a:spAutoFit/>
          </a:bodyPr>
          <a:lstStyle/>
          <a:p>
            <a:r>
              <a:rPr lang="en-US" sz="1400" i="1" dirty="0"/>
              <a:t>(Integration-by-parts)</a:t>
            </a:r>
          </a:p>
        </p:txBody>
      </p:sp>
      <p:sp>
        <p:nvSpPr>
          <p:cNvPr id="10" name="Right Arrow 9"/>
          <p:cNvSpPr/>
          <p:nvPr/>
        </p:nvSpPr>
        <p:spPr>
          <a:xfrm>
            <a:off x="3753037" y="1920570"/>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753037" y="2701147"/>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e 22"/>
          <p:cNvSpPr/>
          <p:nvPr/>
        </p:nvSpPr>
        <p:spPr>
          <a:xfrm>
            <a:off x="3329202" y="2083397"/>
            <a:ext cx="287532" cy="894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rot="10800000">
            <a:off x="1450812" y="2135609"/>
            <a:ext cx="287532" cy="894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615987" y="4246186"/>
                <a:ext cx="785762" cy="451149"/>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𝑖</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15987" y="4246186"/>
                <a:ext cx="785762" cy="451149"/>
              </a:xfrm>
              <a:prstGeom prst="rect">
                <a:avLst/>
              </a:prstGeom>
              <a:blipFill rotWithShape="0">
                <a:blip r:embed="rId7"/>
                <a:stretch>
                  <a:fillRect l="-7752" t="-135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12491" y="3714129"/>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i="1">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𝑖</m:t>
                                  </m:r>
                                </m:sub>
                              </m:sSub>
                            </m:den>
                          </m:f>
                        </m:e>
                      </m:nary>
                      <m:r>
                        <a:rPr lang="en-US" b="0" i="1" smtClean="0">
                          <a:latin typeface="Cambria Math" charset="0"/>
                        </a:rPr>
                        <m:t>𝑑𝑉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12491" y="3714129"/>
                <a:ext cx="1887044" cy="72648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712491" y="4547866"/>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𝑖</m:t>
                                  </m:r>
                                </m:sub>
                              </m:sSub>
                            </m:den>
                          </m:f>
                        </m:e>
                      </m:nary>
                      <m:r>
                        <a:rPr lang="en-US" b="0" i="1" smtClean="0">
                          <a:latin typeface="Cambria Math" charset="0"/>
                        </a:rPr>
                        <m:t>𝑑</m:t>
                      </m:r>
                      <m:r>
                        <m:rPr>
                          <m:sty m:val="p"/>
                        </m:rPr>
                        <a:rPr lang="el-GR" b="0" i="1" smtClean="0">
                          <a:latin typeface="Cambria Math" charset="0"/>
                          <a:ea typeface="Cambria Math" charset="0"/>
                          <a:cs typeface="Cambria Math" charset="0"/>
                        </a:rPr>
                        <m:t>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712491" y="4547866"/>
                <a:ext cx="1887044" cy="72648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296284" y="3672090"/>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r>
                            <a:rPr lang="en-US" b="0" i="1" smtClean="0">
                              <a:latin typeface="Cambria Math" charset="0"/>
                            </a:rPr>
                            <m:t>𝑝</m:t>
                          </m:r>
                          <m:sSub>
                            <m:sSubPr>
                              <m:ctrlPr>
                                <a:rPr lang="en-US"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𝑛</m:t>
                              </m:r>
                            </m:e>
                            <m:sub>
                              <m:r>
                                <a:rPr lang="en-US" b="0" i="1" smtClean="0">
                                  <a:latin typeface="Cambria Math" charset="0"/>
                                  <a:ea typeface="Cambria Math" charset="0"/>
                                  <a:cs typeface="Cambria Math" charset="0"/>
                                </a:rPr>
                                <m:t>𝑖</m:t>
                              </m:r>
                            </m:sub>
                          </m:sSub>
                        </m:e>
                      </m:nary>
                      <m:r>
                        <a:rPr lang="en-US" b="0" i="1" smtClean="0">
                          <a:latin typeface="Cambria Math" charset="0"/>
                        </a:rPr>
                        <m:t>𝑑</m:t>
                      </m:r>
                      <m:r>
                        <m:rPr>
                          <m:sty m:val="p"/>
                        </m:rPr>
                        <a:rPr lang="en-US" b="0" i="0" smtClean="0">
                          <a:latin typeface="Cambria Math" charset="0"/>
                        </a:rPr>
                        <m:t>S</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296284" y="3672090"/>
                <a:ext cx="1887044" cy="72648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362840" y="4547866"/>
                <a:ext cx="3640975"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nary>
                        <m:naryPr>
                          <m:limLoc m:val="undOvr"/>
                          <m:subHide m:val="on"/>
                          <m:supHide m:val="on"/>
                          <m:ctrlPr>
                            <a:rPr lang="mr-IN" i="1" smtClean="0">
                              <a:latin typeface="Cambria Math" panose="02040503050406030204" pitchFamily="18" charset="0"/>
                            </a:rPr>
                          </m:ctrlPr>
                        </m:naryPr>
                        <m:sub/>
                        <m:sup/>
                        <m:e>
                          <m:r>
                            <a:rPr lang="en-US" b="0" i="1" smtClean="0">
                              <a:latin typeface="Cambria Math" charset="0"/>
                            </a:rPr>
                            <m:t>𝑝</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b="0" i="1" smtClean="0">
                                      <a:latin typeface="Cambria Math" charset="0"/>
                                      <a:ea typeface="Cambria Math" charset="0"/>
                                      <a:cs typeface="Cambria Math" charset="0"/>
                                    </a:rPr>
                                    <m:t>𝑖</m:t>
                                  </m:r>
                                </m:sub>
                              </m:sSub>
                            </m:den>
                          </m:f>
                        </m:e>
                      </m:nary>
                      <m:r>
                        <a:rPr lang="en-US" b="0" i="1" smtClean="0">
                          <a:latin typeface="Cambria Math" charset="0"/>
                        </a:rPr>
                        <m:t>𝑑</m:t>
                      </m:r>
                      <m:r>
                        <m:rPr>
                          <m:sty m:val="p"/>
                        </m:rPr>
                        <a:rPr lang="el-GR" i="1">
                          <a:latin typeface="Cambria Math" charset="0"/>
                          <a:ea typeface="Cambria Math" charset="0"/>
                          <a:cs typeface="Cambria Math" charset="0"/>
                        </a:rPr>
                        <m:t>Ω</m:t>
                      </m:r>
                      <m:r>
                        <a:rPr lang="en-US" b="0" i="1" smtClean="0">
                          <a:latin typeface="Cambria Math" charset="0"/>
                        </a:rPr>
                        <m:t>+</m:t>
                      </m:r>
                      <m:nary>
                        <m:naryPr>
                          <m:limLoc m:val="undOvr"/>
                          <m:subHide m:val="on"/>
                          <m:supHide m:val="on"/>
                          <m:ctrlPr>
                            <a:rPr lang="mr-IN" i="1">
                              <a:latin typeface="Cambria Math" panose="02040503050406030204" pitchFamily="18" charset="0"/>
                            </a:rPr>
                          </m:ctrlPr>
                        </m:naryPr>
                        <m:sub/>
                        <m:sup/>
                        <m:e>
                          <m:r>
                            <a:rPr lang="en-US" b="0" i="1" smtClean="0">
                              <a:latin typeface="Cambria Math" charset="0"/>
                            </a:rPr>
                            <m:t>𝑤𝑝</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𝑑</m:t>
                          </m:r>
                        </m:e>
                      </m:nary>
                      <m:r>
                        <m:rPr>
                          <m:sty m:val="p"/>
                        </m:rPr>
                        <a:rPr lang="el-GR" i="1" smtClean="0">
                          <a:latin typeface="Cambria Math" charset="0"/>
                          <a:ea typeface="Cambria Math" charset="0"/>
                          <a:cs typeface="Cambria Math" charset="0"/>
                        </a:rPr>
                        <m:t>Γ</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5362840" y="4547866"/>
                <a:ext cx="3640975" cy="726481"/>
              </a:xfrm>
              <a:prstGeom prst="rect">
                <a:avLst/>
              </a:prstGeom>
              <a:blipFill rotWithShape="0">
                <a:blip r:embed="rId11"/>
                <a:stretch>
                  <a:fillRect/>
                </a:stretch>
              </a:blipFill>
            </p:spPr>
            <p:txBody>
              <a:bodyPr/>
              <a:lstStyle/>
              <a:p>
                <a:r>
                  <a:rPr lang="en-US">
                    <a:noFill/>
                  </a:rPr>
                  <a:t> </a:t>
                </a:r>
              </a:p>
            </p:txBody>
          </p:sp>
        </mc:Fallback>
      </mc:AlternateContent>
      <p:sp>
        <p:nvSpPr>
          <p:cNvPr id="30" name="Bent-Up Arrow 29"/>
          <p:cNvSpPr/>
          <p:nvPr/>
        </p:nvSpPr>
        <p:spPr>
          <a:xfrm rot="-5400000">
            <a:off x="7267111" y="3624182"/>
            <a:ext cx="393539" cy="9320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884859" y="3881441"/>
            <a:ext cx="1329210" cy="307777"/>
          </a:xfrm>
          <a:prstGeom prst="rect">
            <a:avLst/>
          </a:prstGeom>
          <a:noFill/>
        </p:spPr>
        <p:txBody>
          <a:bodyPr wrap="none" rtlCol="0">
            <a:spAutoFit/>
          </a:bodyPr>
          <a:lstStyle/>
          <a:p>
            <a:r>
              <a:rPr lang="en-US" sz="1400" i="1" dirty="0"/>
              <a:t>(Green-Gauss)</a:t>
            </a:r>
          </a:p>
        </p:txBody>
      </p:sp>
      <p:sp>
        <p:nvSpPr>
          <p:cNvPr id="32" name="TextBox 31"/>
          <p:cNvSpPr txBox="1"/>
          <p:nvPr/>
        </p:nvSpPr>
        <p:spPr>
          <a:xfrm>
            <a:off x="3697232" y="4693328"/>
            <a:ext cx="1954381" cy="307777"/>
          </a:xfrm>
          <a:prstGeom prst="rect">
            <a:avLst/>
          </a:prstGeom>
          <a:noFill/>
        </p:spPr>
        <p:txBody>
          <a:bodyPr wrap="none" rtlCol="0">
            <a:spAutoFit/>
          </a:bodyPr>
          <a:lstStyle/>
          <a:p>
            <a:r>
              <a:rPr lang="en-US" sz="1400" i="1" dirty="0"/>
              <a:t>(Integration-by-parts)</a:t>
            </a:r>
          </a:p>
        </p:txBody>
      </p:sp>
      <p:sp>
        <p:nvSpPr>
          <p:cNvPr id="33" name="Right Arrow 32"/>
          <p:cNvSpPr/>
          <p:nvPr/>
        </p:nvSpPr>
        <p:spPr>
          <a:xfrm>
            <a:off x="3835708" y="3828742"/>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3835708" y="4609319"/>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Brace 34"/>
          <p:cNvSpPr/>
          <p:nvPr/>
        </p:nvSpPr>
        <p:spPr>
          <a:xfrm>
            <a:off x="3411873" y="3991569"/>
            <a:ext cx="287532" cy="894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rot="10800000">
            <a:off x="1533483" y="4043781"/>
            <a:ext cx="287532" cy="894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p:cNvSpPr txBox="1"/>
              <p:nvPr/>
            </p:nvSpPr>
            <p:spPr>
              <a:xfrm>
                <a:off x="199787" y="5562612"/>
                <a:ext cx="785762"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𝑞</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199787" y="5562612"/>
                <a:ext cx="785762" cy="490006"/>
              </a:xfrm>
              <a:prstGeom prst="rect">
                <a:avLst/>
              </a:prstGeom>
              <a:blipFill rotWithShape="0">
                <a:blip r:embed="rId12"/>
                <a:stretch>
                  <a:fillRect l="-8527" t="-2500" r="-775" b="-1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629224" y="5549053"/>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𝑞</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629224" y="5549053"/>
                <a:ext cx="1887044" cy="72648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675524" y="6209165"/>
                <a:ext cx="1887044"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mr-IN" i="1" smtClean="0">
                              <a:latin typeface="Cambria Math" panose="02040503050406030204" pitchFamily="18" charset="0"/>
                            </a:rPr>
                          </m:ctrlPr>
                        </m:naryPr>
                        <m:sub/>
                        <m:sup/>
                        <m:e>
                          <m:r>
                            <a:rPr lang="en-US" b="0" i="1" smtClean="0">
                              <a:latin typeface="Cambria Math" charset="0"/>
                            </a:rPr>
                            <m:t>𝑤</m:t>
                          </m:r>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𝑞</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m:rPr>
                          <m:sty m:val="p"/>
                        </m:rPr>
                        <a:rPr lang="el-GR" b="0" i="1" smtClean="0">
                          <a:latin typeface="Cambria Math" charset="0"/>
                          <a:ea typeface="Cambria Math" charset="0"/>
                          <a:cs typeface="Cambria Math" charset="0"/>
                        </a:rPr>
                        <m:t>Ω</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675524" y="6209165"/>
                <a:ext cx="1887044" cy="72648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259316" y="5476716"/>
                <a:ext cx="2075035" cy="2314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nary>
                        <m:naryPr>
                          <m:limLoc m:val="undOvr"/>
                          <m:subHide m:val="on"/>
                          <m:supHide m:val="on"/>
                          <m:ctrlPr>
                            <a:rPr lang="mr-IN" i="1" smtClean="0">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i="1" smtClean="0">
                                  <a:latin typeface="Cambria Math" charset="0"/>
                                  <a:ea typeface="Cambria Math" charset="0"/>
                                  <a:cs typeface="Cambria Math" charset="0"/>
                                </a:rPr>
                                <m:t>𝜆</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𝑇</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b="0" i="1" smtClean="0">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e>
                      </m:nary>
                      <m:r>
                        <a:rPr lang="en-US" b="0" i="1" smtClean="0">
                          <a:latin typeface="Cambria Math" charset="0"/>
                        </a:rPr>
                        <m:t>𝑑</m:t>
                      </m:r>
                      <m:r>
                        <m:rPr>
                          <m:sty m:val="p"/>
                        </m:rPr>
                        <a:rPr lang="en-US" b="0" i="0" smtClean="0">
                          <a:latin typeface="Cambria Math" charset="0"/>
                        </a:rPr>
                        <m:t>S</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5259316" y="5476716"/>
                <a:ext cx="2075035" cy="231477"/>
              </a:xfrm>
              <a:prstGeom prst="rect">
                <a:avLst/>
              </a:prstGeom>
              <a:blipFill rotWithShape="0">
                <a:blip r:embed="rId15"/>
                <a:stretch>
                  <a:fillRect b="-17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25873" y="6209165"/>
                <a:ext cx="3640975" cy="726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m:t>
                      </m:r>
                      <m:nary>
                        <m:naryPr>
                          <m:limLoc m:val="undOvr"/>
                          <m:subHide m:val="on"/>
                          <m:supHide m:val="on"/>
                          <m:ctrlPr>
                            <a:rPr lang="mr-IN" i="1" smtClean="0">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𝑞</m:t>
                              </m:r>
                            </m:e>
                            <m:sub>
                              <m:r>
                                <a:rPr lang="en-US" i="1">
                                  <a:latin typeface="Cambria Math" charset="0"/>
                                  <a:ea typeface="Cambria Math" charset="0"/>
                                  <a:cs typeface="Cambria Math" charset="0"/>
                                </a:rPr>
                                <m:t>𝑗</m:t>
                              </m:r>
                            </m:sub>
                          </m:sSub>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𝑤</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nary>
                      <m:r>
                        <a:rPr lang="en-US" b="0" i="1" smtClean="0">
                          <a:latin typeface="Cambria Math" charset="0"/>
                        </a:rPr>
                        <m:t>𝑑</m:t>
                      </m:r>
                      <m:r>
                        <m:rPr>
                          <m:sty m:val="p"/>
                        </m:rPr>
                        <a:rPr lang="el-GR" i="1">
                          <a:latin typeface="Cambria Math" charset="0"/>
                          <a:ea typeface="Cambria Math" charset="0"/>
                          <a:cs typeface="Cambria Math" charset="0"/>
                        </a:rPr>
                        <m:t>Ω</m:t>
                      </m:r>
                      <m:r>
                        <a:rPr lang="en-US" b="0" i="1" smtClean="0">
                          <a:latin typeface="Cambria Math" charset="0"/>
                        </a:rPr>
                        <m:t>+</m:t>
                      </m:r>
                      <m:nary>
                        <m:naryPr>
                          <m:limLoc m:val="undOvr"/>
                          <m:subHide m:val="on"/>
                          <m:supHide m:val="on"/>
                          <m:ctrlPr>
                            <a:rPr lang="mr-IN" i="1">
                              <a:latin typeface="Cambria Math" panose="02040503050406030204" pitchFamily="18" charset="0"/>
                            </a:rPr>
                          </m:ctrlPr>
                        </m:naryPr>
                        <m:sub/>
                        <m:sup/>
                        <m:e>
                          <m:sSub>
                            <m:sSubPr>
                              <m:ctrlPr>
                                <a:rPr lang="en-US" i="1">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𝑤𝑞</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𝑛</m:t>
                              </m:r>
                            </m:e>
                            <m:sub>
                              <m:r>
                                <a:rPr lang="en-US" i="1">
                                  <a:latin typeface="Cambria Math" charset="0"/>
                                  <a:ea typeface="Cambria Math" charset="0"/>
                                  <a:cs typeface="Cambria Math" charset="0"/>
                                </a:rPr>
                                <m:t>𝑗</m:t>
                              </m:r>
                            </m:sub>
                          </m:sSub>
                          <m:r>
                            <a:rPr lang="en-US" b="0" i="1" smtClean="0">
                              <a:latin typeface="Cambria Math" charset="0"/>
                              <a:ea typeface="Cambria Math" charset="0"/>
                              <a:cs typeface="Cambria Math" charset="0"/>
                            </a:rPr>
                            <m:t>𝑑</m:t>
                          </m:r>
                        </m:e>
                      </m:nary>
                      <m:r>
                        <m:rPr>
                          <m:sty m:val="p"/>
                        </m:rPr>
                        <a:rPr lang="el-GR" i="1" smtClean="0">
                          <a:latin typeface="Cambria Math" charset="0"/>
                          <a:ea typeface="Cambria Math" charset="0"/>
                          <a:cs typeface="Cambria Math" charset="0"/>
                        </a:rPr>
                        <m:t>Γ</m:t>
                      </m:r>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5325873" y="6209165"/>
                <a:ext cx="3640975" cy="726481"/>
              </a:xfrm>
              <a:prstGeom prst="rect">
                <a:avLst/>
              </a:prstGeom>
              <a:blipFill rotWithShape="0">
                <a:blip r:embed="rId16"/>
                <a:stretch>
                  <a:fillRect/>
                </a:stretch>
              </a:blipFill>
            </p:spPr>
            <p:txBody>
              <a:bodyPr/>
              <a:lstStyle/>
              <a:p>
                <a:r>
                  <a:rPr lang="en-US">
                    <a:noFill/>
                  </a:rPr>
                  <a:t> </a:t>
                </a:r>
              </a:p>
            </p:txBody>
          </p:sp>
        </mc:Fallback>
      </mc:AlternateContent>
      <p:sp>
        <p:nvSpPr>
          <p:cNvPr id="42" name="Bent-Up Arrow 41"/>
          <p:cNvSpPr/>
          <p:nvPr/>
        </p:nvSpPr>
        <p:spPr>
          <a:xfrm rot="-5400000">
            <a:off x="7686851" y="5416605"/>
            <a:ext cx="393539" cy="9320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511134" y="5658490"/>
            <a:ext cx="1729961" cy="307777"/>
          </a:xfrm>
          <a:prstGeom prst="rect">
            <a:avLst/>
          </a:prstGeom>
          <a:noFill/>
        </p:spPr>
        <p:txBody>
          <a:bodyPr wrap="none" rtlCol="0">
            <a:spAutoFit/>
          </a:bodyPr>
          <a:lstStyle/>
          <a:p>
            <a:r>
              <a:rPr lang="en-US" sz="1400" i="1" dirty="0"/>
              <a:t>(Gauss-Divergence)</a:t>
            </a:r>
          </a:p>
        </p:txBody>
      </p:sp>
      <p:sp>
        <p:nvSpPr>
          <p:cNvPr id="44" name="TextBox 43"/>
          <p:cNvSpPr txBox="1"/>
          <p:nvPr/>
        </p:nvSpPr>
        <p:spPr>
          <a:xfrm>
            <a:off x="3498215" y="6470377"/>
            <a:ext cx="1954381" cy="307777"/>
          </a:xfrm>
          <a:prstGeom prst="rect">
            <a:avLst/>
          </a:prstGeom>
          <a:noFill/>
        </p:spPr>
        <p:txBody>
          <a:bodyPr wrap="none" rtlCol="0">
            <a:spAutoFit/>
          </a:bodyPr>
          <a:lstStyle/>
          <a:p>
            <a:r>
              <a:rPr lang="en-US" sz="1400" i="1" dirty="0"/>
              <a:t>(Integration-by-parts)</a:t>
            </a:r>
          </a:p>
        </p:txBody>
      </p:sp>
      <p:sp>
        <p:nvSpPr>
          <p:cNvPr id="45" name="Right Arrow 44"/>
          <p:cNvSpPr/>
          <p:nvPr/>
        </p:nvSpPr>
        <p:spPr>
          <a:xfrm>
            <a:off x="3636691" y="5605791"/>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3636691" y="6386368"/>
            <a:ext cx="1527132" cy="103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Brace 46"/>
          <p:cNvSpPr/>
          <p:nvPr/>
        </p:nvSpPr>
        <p:spPr>
          <a:xfrm rot="10800000">
            <a:off x="1496516" y="5705080"/>
            <a:ext cx="287532" cy="894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71718" y="6152488"/>
                <a:ext cx="1680481" cy="6048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𝑞</m:t>
                          </m:r>
                        </m:e>
                        <m:sub>
                          <m:r>
                            <a:rPr lang="en-US" i="1">
                              <a:latin typeface="Cambria Math" charset="0"/>
                              <a:ea typeface="Cambria Math" charset="0"/>
                              <a:cs typeface="Cambria Math" charset="0"/>
                            </a:rPr>
                            <m:t>𝑗</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𝜆</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i="1">
                              <a:latin typeface="Cambria Math" charset="0"/>
                              <a:ea typeface="Cambria Math" charset="0"/>
                              <a:cs typeface="Cambria Math" charset="0"/>
                            </a:rPr>
                            <m:t>𝑇</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1718" y="6152488"/>
                <a:ext cx="1680481" cy="604846"/>
              </a:xfrm>
              <a:prstGeom prst="rect">
                <a:avLst/>
              </a:prstGeom>
              <a:blipFill rotWithShape="0">
                <a:blip r:embed="rId17"/>
                <a:stretch>
                  <a:fillRect/>
                </a:stretch>
              </a:blipFill>
            </p:spPr>
            <p:txBody>
              <a:bodyPr/>
              <a:lstStyle/>
              <a:p>
                <a:r>
                  <a:rPr lang="en-US">
                    <a:noFill/>
                  </a:rPr>
                  <a:t> </a:t>
                </a:r>
              </a:p>
            </p:txBody>
          </p:sp>
        </mc:Fallback>
      </mc:AlternateContent>
      <p:sp>
        <p:nvSpPr>
          <p:cNvPr id="49" name="TextBox 48"/>
          <p:cNvSpPr txBox="1"/>
          <p:nvPr/>
        </p:nvSpPr>
        <p:spPr>
          <a:xfrm>
            <a:off x="7146360" y="1762382"/>
            <a:ext cx="1779654" cy="307777"/>
          </a:xfrm>
          <a:prstGeom prst="rect">
            <a:avLst/>
          </a:prstGeom>
          <a:noFill/>
        </p:spPr>
        <p:txBody>
          <a:bodyPr wrap="none" rtlCol="0">
            <a:spAutoFit/>
          </a:bodyPr>
          <a:lstStyle/>
          <a:p>
            <a:r>
              <a:rPr lang="en-US" sz="1400" i="1" dirty="0"/>
              <a:t>(piecewise-</a:t>
            </a:r>
            <a:r>
              <a:rPr lang="en-US" sz="1400" i="1" dirty="0" err="1"/>
              <a:t>const</a:t>
            </a:r>
            <a:r>
              <a:rPr lang="en-US" sz="1400" i="1" dirty="0"/>
              <a:t> w)</a:t>
            </a:r>
          </a:p>
        </p:txBody>
      </p:sp>
      <p:sp>
        <p:nvSpPr>
          <p:cNvPr id="50" name="TextBox 49"/>
          <p:cNvSpPr txBox="1"/>
          <p:nvPr/>
        </p:nvSpPr>
        <p:spPr>
          <a:xfrm>
            <a:off x="7146360" y="3627235"/>
            <a:ext cx="1779654" cy="307777"/>
          </a:xfrm>
          <a:prstGeom prst="rect">
            <a:avLst/>
          </a:prstGeom>
          <a:noFill/>
        </p:spPr>
        <p:txBody>
          <a:bodyPr wrap="none" rtlCol="0">
            <a:spAutoFit/>
          </a:bodyPr>
          <a:lstStyle/>
          <a:p>
            <a:r>
              <a:rPr lang="en-US" sz="1400" i="1" dirty="0"/>
              <a:t>(piecewise-</a:t>
            </a:r>
            <a:r>
              <a:rPr lang="en-US" sz="1400" i="1" dirty="0" err="1"/>
              <a:t>const</a:t>
            </a:r>
            <a:r>
              <a:rPr lang="en-US" sz="1400" i="1" dirty="0"/>
              <a:t> w)</a:t>
            </a:r>
          </a:p>
        </p:txBody>
      </p:sp>
      <p:sp>
        <p:nvSpPr>
          <p:cNvPr id="51" name="TextBox 50"/>
          <p:cNvSpPr txBox="1"/>
          <p:nvPr/>
        </p:nvSpPr>
        <p:spPr>
          <a:xfrm>
            <a:off x="7218604" y="5306460"/>
            <a:ext cx="1779654" cy="307777"/>
          </a:xfrm>
          <a:prstGeom prst="rect">
            <a:avLst/>
          </a:prstGeom>
          <a:noFill/>
        </p:spPr>
        <p:txBody>
          <a:bodyPr wrap="none" rtlCol="0">
            <a:spAutoFit/>
          </a:bodyPr>
          <a:lstStyle/>
          <a:p>
            <a:r>
              <a:rPr lang="en-US" sz="1400" i="1" dirty="0"/>
              <a:t>(piecewise-</a:t>
            </a:r>
            <a:r>
              <a:rPr lang="en-US" sz="1400" i="1" dirty="0" err="1"/>
              <a:t>const</a:t>
            </a:r>
            <a:r>
              <a:rPr lang="en-US" sz="1400" i="1" dirty="0"/>
              <a:t> w)</a:t>
            </a:r>
          </a:p>
        </p:txBody>
      </p:sp>
    </p:spTree>
    <p:extLst>
      <p:ext uri="{BB962C8B-B14F-4D97-AF65-F5344CB8AC3E}">
        <p14:creationId xmlns:p14="http://schemas.microsoft.com/office/powerpoint/2010/main" val="251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D91E-C7AA-ABE3-18EF-0AD8ABEDB655}"/>
              </a:ext>
            </a:extLst>
          </p:cNvPr>
          <p:cNvSpPr>
            <a:spLocks noGrp="1"/>
          </p:cNvSpPr>
          <p:nvPr>
            <p:ph type="title"/>
          </p:nvPr>
        </p:nvSpPr>
        <p:spPr/>
        <p:txBody>
          <a:bodyPr/>
          <a:lstStyle/>
          <a:p>
            <a:r>
              <a:rPr lang="en-US" dirty="0"/>
              <a:t>Equally Valid Pressure Projection Derivations</a:t>
            </a:r>
          </a:p>
        </p:txBody>
      </p:sp>
      <p:sp>
        <p:nvSpPr>
          <p:cNvPr id="3" name="Slide Number Placeholder 2">
            <a:extLst>
              <a:ext uri="{FF2B5EF4-FFF2-40B4-BE49-F238E27FC236}">
                <a16:creationId xmlns:a16="http://schemas.microsoft.com/office/drawing/2014/main" id="{A33AF08D-AB08-06E9-BB39-9CE41863E4F0}"/>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5" name="Rectangle 3">
            <a:extLst>
              <a:ext uri="{FF2B5EF4-FFF2-40B4-BE49-F238E27FC236}">
                <a16:creationId xmlns:a16="http://schemas.microsoft.com/office/drawing/2014/main" id="{A186DECC-24D7-342D-EAF9-3880C6489708}"/>
              </a:ext>
            </a:extLst>
          </p:cNvPr>
          <p:cNvSpPr txBox="1">
            <a:spLocks noChangeArrowheads="1"/>
          </p:cNvSpPr>
          <p:nvPr/>
        </p:nvSpPr>
        <p:spPr>
          <a:xfrm>
            <a:off x="381000" y="1295400"/>
            <a:ext cx="4038600" cy="4876800"/>
          </a:xfrm>
          <a:prstGeom prst="rect">
            <a:avLst/>
          </a:prstGeom>
          <a:noFill/>
          <a:ln w="12700">
            <a:solidFill>
              <a:srgbClr val="00279F"/>
            </a:solidFill>
            <a:miter lim="800000"/>
            <a:headEnd/>
            <a:tailEnd/>
          </a:ln>
        </p:spPr>
        <p:txBody>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ltLang="en-US" dirty="0">
                <a:solidFill>
                  <a:schemeClr val="tx1"/>
                </a:solidFill>
                <a:latin typeface="+mj-lt"/>
              </a:rPr>
              <a:t> Semi-discrete approach (uniform density) </a:t>
            </a:r>
            <a:r>
              <a:rPr lang="en-US" altLang="en-US" dirty="0">
                <a:latin typeface="+mj-lt"/>
              </a:rPr>
              <a:t>Fully discrete approach</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endParaRPr lang="en-US" altLang="en-US" dirty="0">
              <a:solidFill>
                <a:schemeClr val="tx1"/>
              </a:solidFill>
            </a:endParaRPr>
          </a:p>
          <a:p>
            <a:pPr>
              <a:buFontTx/>
              <a:buNone/>
            </a:pPr>
            <a:endParaRPr lang="en-US" altLang="en-US" dirty="0">
              <a:solidFill>
                <a:schemeClr val="tx1"/>
              </a:solidFill>
            </a:endParaRPr>
          </a:p>
          <a:p>
            <a:pPr lvl="1"/>
            <a:r>
              <a:rPr lang="en-US" altLang="en-US" sz="1800" dirty="0" err="1">
                <a:solidFill>
                  <a:schemeClr val="tx1"/>
                </a:solidFill>
              </a:rPr>
              <a:t>Chorin</a:t>
            </a:r>
            <a:r>
              <a:rPr lang="en-US" altLang="en-US" sz="1800" dirty="0">
                <a:solidFill>
                  <a:schemeClr val="tx1"/>
                </a:solidFill>
              </a:rPr>
              <a:t> (1968)</a:t>
            </a:r>
          </a:p>
          <a:p>
            <a:pPr lvl="1"/>
            <a:r>
              <a:rPr lang="en-US" altLang="en-US" sz="1800" dirty="0">
                <a:solidFill>
                  <a:schemeClr val="tx1"/>
                </a:solidFill>
              </a:rPr>
              <a:t>Time scale is the time step:</a:t>
            </a:r>
          </a:p>
        </p:txBody>
      </p:sp>
      <p:graphicFrame>
        <p:nvGraphicFramePr>
          <p:cNvPr id="6" name="Object 4">
            <a:extLst>
              <a:ext uri="{FF2B5EF4-FFF2-40B4-BE49-F238E27FC236}">
                <a16:creationId xmlns:a16="http://schemas.microsoft.com/office/drawing/2014/main" id="{2596448E-108A-C265-6FC1-43A18CBDFE84}"/>
              </a:ext>
            </a:extLst>
          </p:cNvPr>
          <p:cNvGraphicFramePr>
            <a:graphicFrameLocks noChangeAspect="1"/>
          </p:cNvGraphicFramePr>
          <p:nvPr>
            <p:extLst>
              <p:ext uri="{D42A27DB-BD31-4B8C-83A1-F6EECF244321}">
                <p14:modId xmlns:p14="http://schemas.microsoft.com/office/powerpoint/2010/main" val="102500616"/>
              </p:ext>
            </p:extLst>
          </p:nvPr>
        </p:nvGraphicFramePr>
        <p:xfrm>
          <a:off x="533400" y="1905000"/>
          <a:ext cx="3733800" cy="1809750"/>
        </p:xfrm>
        <a:graphic>
          <a:graphicData uri="http://schemas.openxmlformats.org/presentationml/2006/ole">
            <mc:AlternateContent xmlns:mc="http://schemas.openxmlformats.org/markup-compatibility/2006">
              <mc:Choice xmlns:v="urn:schemas-microsoft-com:vml" Requires="v">
                <p:oleObj name="Equation" r:id="rId2" imgW="59690000" imgH="28968700" progId="Equation.DSMT4">
                  <p:embed/>
                </p:oleObj>
              </mc:Choice>
              <mc:Fallback>
                <p:oleObj name="Equation" r:id="rId2" imgW="59690000" imgH="28968700" progId="Equation.DSMT4">
                  <p:embed/>
                  <p:pic>
                    <p:nvPicPr>
                      <p:cNvPr id="62468" name="Object 4">
                        <a:extLst>
                          <a:ext uri="{FF2B5EF4-FFF2-40B4-BE49-F238E27FC236}">
                            <a16:creationId xmlns:a16="http://schemas.microsoft.com/office/drawing/2014/main" id="{D4CCAAC9-1469-330A-1185-FBDBC4675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373380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AC4C119F-0BF5-179F-203F-0BE65FB008AE}"/>
              </a:ext>
            </a:extLst>
          </p:cNvPr>
          <p:cNvGraphicFramePr>
            <a:graphicFrameLocks noChangeAspect="1"/>
          </p:cNvGraphicFramePr>
          <p:nvPr>
            <p:extLst>
              <p:ext uri="{D42A27DB-BD31-4B8C-83A1-F6EECF244321}">
                <p14:modId xmlns:p14="http://schemas.microsoft.com/office/powerpoint/2010/main" val="698419887"/>
              </p:ext>
            </p:extLst>
          </p:nvPr>
        </p:nvGraphicFramePr>
        <p:xfrm>
          <a:off x="838200" y="4953000"/>
          <a:ext cx="2819400" cy="454025"/>
        </p:xfrm>
        <a:graphic>
          <a:graphicData uri="http://schemas.openxmlformats.org/presentationml/2006/ole">
            <mc:AlternateContent xmlns:mc="http://schemas.openxmlformats.org/markup-compatibility/2006">
              <mc:Choice xmlns:v="urn:schemas-microsoft-com:vml" Requires="v">
                <p:oleObj name="Equation" r:id="rId4" imgW="43599100" imgH="7023100" progId="Equation.DSMT4">
                  <p:embed/>
                </p:oleObj>
              </mc:Choice>
              <mc:Fallback>
                <p:oleObj name="Equation" r:id="rId4" imgW="43599100" imgH="7023100" progId="Equation.DSMT4">
                  <p:embed/>
                  <p:pic>
                    <p:nvPicPr>
                      <p:cNvPr id="62469" name="Object 5">
                        <a:extLst>
                          <a:ext uri="{FF2B5EF4-FFF2-40B4-BE49-F238E27FC236}">
                            <a16:creationId xmlns:a16="http://schemas.microsoft.com/office/drawing/2014/main" id="{3059519E-F2F2-6315-1E3E-78DCB4C66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953000"/>
                        <a:ext cx="28194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6">
            <a:extLst>
              <a:ext uri="{FF2B5EF4-FFF2-40B4-BE49-F238E27FC236}">
                <a16:creationId xmlns:a16="http://schemas.microsoft.com/office/drawing/2014/main" id="{05E664FB-B4B7-6CE3-FC48-CCB02B5AC0CE}"/>
              </a:ext>
            </a:extLst>
          </p:cNvPr>
          <p:cNvSpPr>
            <a:spLocks noChangeArrowheads="1"/>
          </p:cNvSpPr>
          <p:nvPr/>
        </p:nvSpPr>
        <p:spPr bwMode="auto">
          <a:xfrm>
            <a:off x="4572000" y="1295400"/>
            <a:ext cx="4114800" cy="4876800"/>
          </a:xfrm>
          <a:prstGeom prst="rect">
            <a:avLst/>
          </a:prstGeom>
          <a:noFill/>
          <a:ln w="12700">
            <a:solidFill>
              <a:srgbClr val="0027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171450">
              <a:spcBef>
                <a:spcPct val="20000"/>
              </a:spcBef>
              <a:buSzPct val="100000"/>
              <a:buChar char="•"/>
              <a:defRPr sz="2000">
                <a:solidFill>
                  <a:srgbClr val="990000"/>
                </a:solidFill>
                <a:latin typeface="Arial" panose="020B0604020202020204" pitchFamily="34" charset="0"/>
              </a:defRPr>
            </a:lvl1pPr>
            <a:lvl2pPr marL="685800" indent="-228600">
              <a:spcBef>
                <a:spcPct val="20000"/>
              </a:spcBef>
              <a:buSzPct val="100000"/>
              <a:buChar char="–"/>
              <a:defRPr>
                <a:solidFill>
                  <a:srgbClr val="000000"/>
                </a:solidFill>
                <a:latin typeface="Arial" panose="020B0604020202020204" pitchFamily="34" charset="0"/>
              </a:defRPr>
            </a:lvl2pPr>
            <a:lvl3pPr marL="1085850" indent="-171450">
              <a:spcBef>
                <a:spcPct val="20000"/>
              </a:spcBef>
              <a:buSzPct val="100000"/>
              <a:buChar char="•"/>
              <a:defRPr sz="1600">
                <a:solidFill>
                  <a:srgbClr val="000000"/>
                </a:solidFill>
                <a:latin typeface="Arial" panose="020B0604020202020204" pitchFamily="34" charset="0"/>
              </a:defRPr>
            </a:lvl3pPr>
            <a:lvl4pPr marL="1543050" indent="-171450">
              <a:spcBef>
                <a:spcPct val="20000"/>
              </a:spcBef>
              <a:buSzPct val="100000"/>
              <a:buChar char="–"/>
              <a:defRPr sz="1400">
                <a:solidFill>
                  <a:srgbClr val="000000"/>
                </a:solidFill>
                <a:latin typeface="Arial" panose="020B0604020202020204" pitchFamily="34" charset="0"/>
              </a:defRPr>
            </a:lvl4pPr>
            <a:lvl5pPr marL="1943100" indent="-114300">
              <a:spcBef>
                <a:spcPct val="20000"/>
              </a:spcBef>
              <a:buSzPct val="100000"/>
              <a:buChar char="•"/>
              <a:defRPr sz="1400">
                <a:solidFill>
                  <a:srgbClr val="000000"/>
                </a:solidFill>
                <a:latin typeface="Arial" panose="020B0604020202020204" pitchFamily="34" charset="0"/>
              </a:defRPr>
            </a:lvl5pPr>
            <a:lvl6pPr marL="24003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6pPr>
            <a:lvl7pPr marL="28575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7pPr>
            <a:lvl8pPr marL="33147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8pPr>
            <a:lvl9pPr marL="37719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9pPr>
          </a:lstStyle>
          <a:p>
            <a:r>
              <a:rPr lang="en-US" altLang="en-US" dirty="0">
                <a:solidFill>
                  <a:schemeClr val="tx1"/>
                </a:solidFill>
                <a:latin typeface="+mj-lt"/>
              </a:rPr>
              <a:t>Fully discrete approach </a:t>
            </a:r>
            <a:br>
              <a:rPr lang="en-US" altLang="en-US" dirty="0">
                <a:latin typeface="+mj-lt"/>
              </a:rPr>
            </a:br>
            <a:br>
              <a:rPr lang="en-US" altLang="en-US" dirty="0">
                <a:latin typeface="+mj-lt"/>
              </a:rPr>
            </a:br>
            <a:br>
              <a:rPr lang="en-US" altLang="en-US" dirty="0">
                <a:latin typeface="+mj-lt"/>
              </a:rPr>
            </a:br>
            <a:endParaRPr lang="en-US" altLang="en-US" dirty="0">
              <a:latin typeface="+mj-lt"/>
            </a:endParaRPr>
          </a:p>
          <a:p>
            <a:pPr lvl="1"/>
            <a:r>
              <a:rPr lang="en-US" altLang="en-US" dirty="0">
                <a:latin typeface="+mj-lt"/>
              </a:rPr>
              <a:t>Factored matrix:</a:t>
            </a:r>
            <a:br>
              <a:rPr lang="en-US" altLang="en-US" dirty="0">
                <a:latin typeface="+mj-lt"/>
              </a:rPr>
            </a:br>
            <a:br>
              <a:rPr lang="en-US" altLang="en-US" dirty="0">
                <a:latin typeface="+mj-lt"/>
              </a:rPr>
            </a:br>
            <a:br>
              <a:rPr lang="en-US" altLang="en-US" dirty="0">
                <a:latin typeface="+mj-lt"/>
              </a:rPr>
            </a:br>
            <a:br>
              <a:rPr lang="en-US" altLang="en-US" dirty="0">
                <a:latin typeface="+mj-lt"/>
              </a:rPr>
            </a:br>
            <a:r>
              <a:rPr lang="en-US" altLang="en-US" dirty="0">
                <a:latin typeface="+mj-lt"/>
              </a:rPr>
              <a:t>    is an approximation to  </a:t>
            </a:r>
          </a:p>
          <a:p>
            <a:pPr lvl="1"/>
            <a:r>
              <a:rPr lang="en-US" altLang="en-US" dirty="0">
                <a:latin typeface="+mj-lt"/>
              </a:rPr>
              <a:t>SIMPLE family of methods</a:t>
            </a:r>
          </a:p>
          <a:p>
            <a:pPr lvl="1"/>
            <a:r>
              <a:rPr lang="en-US" altLang="en-US" dirty="0">
                <a:latin typeface="+mj-lt"/>
              </a:rPr>
              <a:t>Time scale is the characteristic scale of       :</a:t>
            </a:r>
            <a:br>
              <a:rPr lang="en-US" altLang="en-US" dirty="0">
                <a:latin typeface="+mj-lt"/>
              </a:rPr>
            </a:br>
            <a:br>
              <a:rPr lang="en-US" altLang="en-US" dirty="0">
                <a:latin typeface="+mj-lt"/>
              </a:rPr>
            </a:br>
            <a:endParaRPr lang="en-US" altLang="en-US" dirty="0">
              <a:latin typeface="+mj-lt"/>
            </a:endParaRPr>
          </a:p>
          <a:p>
            <a:pPr lvl="2"/>
            <a:r>
              <a:rPr lang="en-US" altLang="en-US" dirty="0">
                <a:latin typeface="+mj-lt"/>
              </a:rPr>
              <a:t>For convection-dominated flows, this looks like </a:t>
            </a:r>
            <a:r>
              <a:rPr lang="en-US" altLang="en-US" dirty="0">
                <a:latin typeface="Symbol" pitchFamily="2" charset="2"/>
              </a:rPr>
              <a:t>D</a:t>
            </a:r>
            <a:r>
              <a:rPr lang="en-US" altLang="en-US" dirty="0"/>
              <a:t>x/U</a:t>
            </a:r>
            <a:br>
              <a:rPr lang="en-US" altLang="en-US" dirty="0"/>
            </a:br>
            <a:endParaRPr lang="en-US" altLang="en-US" dirty="0"/>
          </a:p>
        </p:txBody>
      </p:sp>
      <p:graphicFrame>
        <p:nvGraphicFramePr>
          <p:cNvPr id="9" name="Object 7">
            <a:extLst>
              <a:ext uri="{FF2B5EF4-FFF2-40B4-BE49-F238E27FC236}">
                <a16:creationId xmlns:a16="http://schemas.microsoft.com/office/drawing/2014/main" id="{C1F1359F-FEF0-3DA9-2EE2-76982FB48F82}"/>
              </a:ext>
            </a:extLst>
          </p:cNvPr>
          <p:cNvGraphicFramePr>
            <a:graphicFrameLocks noChangeAspect="1"/>
          </p:cNvGraphicFramePr>
          <p:nvPr>
            <p:extLst>
              <p:ext uri="{D42A27DB-BD31-4B8C-83A1-F6EECF244321}">
                <p14:modId xmlns:p14="http://schemas.microsoft.com/office/powerpoint/2010/main" val="1488702424"/>
              </p:ext>
            </p:extLst>
          </p:nvPr>
        </p:nvGraphicFramePr>
        <p:xfrm>
          <a:off x="5638800" y="1752600"/>
          <a:ext cx="2362200" cy="817563"/>
        </p:xfrm>
        <a:graphic>
          <a:graphicData uri="http://schemas.openxmlformats.org/presentationml/2006/ole">
            <mc:AlternateContent xmlns:mc="http://schemas.openxmlformats.org/markup-compatibility/2006">
              <mc:Choice xmlns:v="urn:schemas-microsoft-com:vml" Requires="v">
                <p:oleObj name="Equation" r:id="rId6" imgW="32181800" imgH="11112500" progId="Equation.DSMT4">
                  <p:embed/>
                </p:oleObj>
              </mc:Choice>
              <mc:Fallback>
                <p:oleObj name="Equation" r:id="rId6" imgW="32181800" imgH="11112500" progId="Equation.DSMT4">
                  <p:embed/>
                  <p:pic>
                    <p:nvPicPr>
                      <p:cNvPr id="62471" name="Object 7">
                        <a:extLst>
                          <a:ext uri="{FF2B5EF4-FFF2-40B4-BE49-F238E27FC236}">
                            <a16:creationId xmlns:a16="http://schemas.microsoft.com/office/drawing/2014/main" id="{E7180A2B-334B-04C7-2CE4-E1D97B8AF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752600"/>
                        <a:ext cx="23622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a:extLst>
              <a:ext uri="{FF2B5EF4-FFF2-40B4-BE49-F238E27FC236}">
                <a16:creationId xmlns:a16="http://schemas.microsoft.com/office/drawing/2014/main" id="{B3121C72-980A-3A34-BE55-B6EB1BDC1F2C}"/>
              </a:ext>
            </a:extLst>
          </p:cNvPr>
          <p:cNvGraphicFramePr>
            <a:graphicFrameLocks noChangeAspect="1"/>
          </p:cNvGraphicFramePr>
          <p:nvPr>
            <p:extLst>
              <p:ext uri="{D42A27DB-BD31-4B8C-83A1-F6EECF244321}">
                <p14:modId xmlns:p14="http://schemas.microsoft.com/office/powerpoint/2010/main" val="3764973674"/>
              </p:ext>
            </p:extLst>
          </p:nvPr>
        </p:nvGraphicFramePr>
        <p:xfrm>
          <a:off x="5105400" y="2895600"/>
          <a:ext cx="3276600" cy="674688"/>
        </p:xfrm>
        <a:graphic>
          <a:graphicData uri="http://schemas.openxmlformats.org/presentationml/2006/ole">
            <mc:AlternateContent xmlns:mc="http://schemas.openxmlformats.org/markup-compatibility/2006">
              <mc:Choice xmlns:v="urn:schemas-microsoft-com:vml" Requires="v">
                <p:oleObj name="Equation" r:id="rId8" imgW="54127400" imgH="11112500" progId="Equation.DSMT4">
                  <p:embed/>
                </p:oleObj>
              </mc:Choice>
              <mc:Fallback>
                <p:oleObj name="Equation" r:id="rId8" imgW="54127400" imgH="11112500" progId="Equation.DSMT4">
                  <p:embed/>
                  <p:pic>
                    <p:nvPicPr>
                      <p:cNvPr id="62472" name="Object 8">
                        <a:extLst>
                          <a:ext uri="{FF2B5EF4-FFF2-40B4-BE49-F238E27FC236}">
                            <a16:creationId xmlns:a16="http://schemas.microsoft.com/office/drawing/2014/main" id="{51F4D599-C941-D797-3D74-F1DE3F7C60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2895600"/>
                        <a:ext cx="3276600"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a:extLst>
              <a:ext uri="{FF2B5EF4-FFF2-40B4-BE49-F238E27FC236}">
                <a16:creationId xmlns:a16="http://schemas.microsoft.com/office/drawing/2014/main" id="{F7D45E78-77AF-67CE-F887-E8DAC63417DF}"/>
              </a:ext>
            </a:extLst>
          </p:cNvPr>
          <p:cNvGraphicFramePr>
            <a:graphicFrameLocks noChangeAspect="1"/>
          </p:cNvGraphicFramePr>
          <p:nvPr>
            <p:extLst>
              <p:ext uri="{D42A27DB-BD31-4B8C-83A1-F6EECF244321}">
                <p14:modId xmlns:p14="http://schemas.microsoft.com/office/powerpoint/2010/main" val="4059886932"/>
              </p:ext>
            </p:extLst>
          </p:nvPr>
        </p:nvGraphicFramePr>
        <p:xfrm>
          <a:off x="6226175" y="4602163"/>
          <a:ext cx="406400" cy="304800"/>
        </p:xfrm>
        <a:graphic>
          <a:graphicData uri="http://schemas.openxmlformats.org/presentationml/2006/ole">
            <mc:AlternateContent xmlns:mc="http://schemas.openxmlformats.org/markup-compatibility/2006">
              <mc:Choice xmlns:v="urn:schemas-microsoft-com:vml" Requires="v">
                <p:oleObj name="Equation" r:id="rId10" imgW="5854700" imgH="4394200" progId="Equation.DSMT4">
                  <p:embed/>
                </p:oleObj>
              </mc:Choice>
              <mc:Fallback>
                <p:oleObj name="Equation" r:id="rId10" imgW="5854700" imgH="4394200" progId="Equation.DSMT4">
                  <p:embed/>
                  <p:pic>
                    <p:nvPicPr>
                      <p:cNvPr id="62473" name="Object 9">
                        <a:extLst>
                          <a:ext uri="{FF2B5EF4-FFF2-40B4-BE49-F238E27FC236}">
                            <a16:creationId xmlns:a16="http://schemas.microsoft.com/office/drawing/2014/main" id="{DA6FB603-6D43-D95D-EDAF-4A0EAC9884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6175" y="4602163"/>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
            <a:extLst>
              <a:ext uri="{FF2B5EF4-FFF2-40B4-BE49-F238E27FC236}">
                <a16:creationId xmlns:a16="http://schemas.microsoft.com/office/drawing/2014/main" id="{E6C331E7-0E08-0222-0D06-B8900EC01D78}"/>
              </a:ext>
            </a:extLst>
          </p:cNvPr>
          <p:cNvGraphicFramePr>
            <a:graphicFrameLocks noChangeAspect="1"/>
          </p:cNvGraphicFramePr>
          <p:nvPr>
            <p:extLst>
              <p:ext uri="{D42A27DB-BD31-4B8C-83A1-F6EECF244321}">
                <p14:modId xmlns:p14="http://schemas.microsoft.com/office/powerpoint/2010/main" val="1697830498"/>
              </p:ext>
            </p:extLst>
          </p:nvPr>
        </p:nvGraphicFramePr>
        <p:xfrm>
          <a:off x="7634452" y="3678238"/>
          <a:ext cx="406400" cy="304800"/>
        </p:xfrm>
        <a:graphic>
          <a:graphicData uri="http://schemas.openxmlformats.org/presentationml/2006/ole">
            <mc:AlternateContent xmlns:mc="http://schemas.openxmlformats.org/markup-compatibility/2006">
              <mc:Choice xmlns:v="urn:schemas-microsoft-com:vml" Requires="v">
                <p:oleObj name="Equation" r:id="rId12" imgW="5854700" imgH="4394200" progId="Equation.DSMT4">
                  <p:embed/>
                </p:oleObj>
              </mc:Choice>
              <mc:Fallback>
                <p:oleObj name="Equation" r:id="rId12" imgW="5854700" imgH="4394200" progId="Equation.DSMT4">
                  <p:embed/>
                  <p:pic>
                    <p:nvPicPr>
                      <p:cNvPr id="62474" name="Object 10">
                        <a:extLst>
                          <a:ext uri="{FF2B5EF4-FFF2-40B4-BE49-F238E27FC236}">
                            <a16:creationId xmlns:a16="http://schemas.microsoft.com/office/drawing/2014/main" id="{8FA6A8D3-533F-E2E2-B97F-4339F1FF08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34452" y="367823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a:extLst>
              <a:ext uri="{FF2B5EF4-FFF2-40B4-BE49-F238E27FC236}">
                <a16:creationId xmlns:a16="http://schemas.microsoft.com/office/drawing/2014/main" id="{4250F192-A1BC-9A87-8A80-74D37C83845A}"/>
              </a:ext>
            </a:extLst>
          </p:cNvPr>
          <p:cNvGraphicFramePr>
            <a:graphicFrameLocks noChangeAspect="1"/>
          </p:cNvGraphicFramePr>
          <p:nvPr>
            <p:extLst>
              <p:ext uri="{D42A27DB-BD31-4B8C-83A1-F6EECF244321}">
                <p14:modId xmlns:p14="http://schemas.microsoft.com/office/powerpoint/2010/main" val="886541240"/>
              </p:ext>
            </p:extLst>
          </p:nvPr>
        </p:nvGraphicFramePr>
        <p:xfrm>
          <a:off x="6096000" y="4953000"/>
          <a:ext cx="2133600" cy="358775"/>
        </p:xfrm>
        <a:graphic>
          <a:graphicData uri="http://schemas.openxmlformats.org/presentationml/2006/ole">
            <mc:AlternateContent xmlns:mc="http://schemas.openxmlformats.org/markup-compatibility/2006">
              <mc:Choice xmlns:v="urn:schemas-microsoft-com:vml" Requires="v">
                <p:oleObj name="Equation" r:id="rId14" imgW="29552900" imgH="4978400" progId="Equation.DSMT4">
                  <p:embed/>
                </p:oleObj>
              </mc:Choice>
              <mc:Fallback>
                <p:oleObj name="Equation" r:id="rId14" imgW="29552900" imgH="4978400" progId="Equation.DSMT4">
                  <p:embed/>
                  <p:pic>
                    <p:nvPicPr>
                      <p:cNvPr id="62475" name="Object 11">
                        <a:extLst>
                          <a:ext uri="{FF2B5EF4-FFF2-40B4-BE49-F238E27FC236}">
                            <a16:creationId xmlns:a16="http://schemas.microsoft.com/office/drawing/2014/main" id="{76C2A85C-0F39-3D68-AC35-8A3F037CEF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0" y="4953000"/>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3">
            <a:extLst>
              <a:ext uri="{FF2B5EF4-FFF2-40B4-BE49-F238E27FC236}">
                <a16:creationId xmlns:a16="http://schemas.microsoft.com/office/drawing/2014/main" id="{09004A5E-E29D-D4F2-9CEC-705947634CF9}"/>
              </a:ext>
            </a:extLst>
          </p:cNvPr>
          <p:cNvGraphicFramePr>
            <a:graphicFrameLocks noChangeAspect="1"/>
          </p:cNvGraphicFramePr>
          <p:nvPr>
            <p:extLst>
              <p:ext uri="{D42A27DB-BD31-4B8C-83A1-F6EECF244321}">
                <p14:modId xmlns:p14="http://schemas.microsoft.com/office/powerpoint/2010/main" val="1204683427"/>
              </p:ext>
            </p:extLst>
          </p:nvPr>
        </p:nvGraphicFramePr>
        <p:xfrm>
          <a:off x="5164138" y="3684588"/>
          <a:ext cx="406400" cy="304800"/>
        </p:xfrm>
        <a:graphic>
          <a:graphicData uri="http://schemas.openxmlformats.org/presentationml/2006/ole">
            <mc:AlternateContent xmlns:mc="http://schemas.openxmlformats.org/markup-compatibility/2006">
              <mc:Choice xmlns:v="urn:schemas-microsoft-com:vml" Requires="v">
                <p:oleObj name="Equation" r:id="rId16" imgW="5854700" imgH="4394200" progId="Equation.DSMT4">
                  <p:embed/>
                </p:oleObj>
              </mc:Choice>
              <mc:Fallback>
                <p:oleObj name="Equation" r:id="rId16" imgW="5854700" imgH="4394200" progId="Equation.DSMT4">
                  <p:embed/>
                  <p:pic>
                    <p:nvPicPr>
                      <p:cNvPr id="62477" name="Object 13">
                        <a:extLst>
                          <a:ext uri="{FF2B5EF4-FFF2-40B4-BE49-F238E27FC236}">
                            <a16:creationId xmlns:a16="http://schemas.microsoft.com/office/drawing/2014/main" id="{F101343D-CE35-D670-746E-1FE150CDFE3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64138" y="368458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456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Block Matrix Form for Fluids</a:t>
            </a:r>
          </a:p>
        </p:txBody>
      </p:sp>
      <p:sp>
        <p:nvSpPr>
          <p:cNvPr id="2" name="Slide Number Placeholder 1"/>
          <p:cNvSpPr>
            <a:spLocks noGrp="1"/>
          </p:cNvSpPr>
          <p:nvPr>
            <p:ph type="sldNum" sz="quarter" idx="4"/>
          </p:nvPr>
        </p:nvSpPr>
        <p:spPr/>
        <p:txBody>
          <a:bodyPr/>
          <a:lstStyle/>
          <a:p>
            <a:fld id="{4FAB73BC-B049-4115-A692-8D63A059BFB8}" type="slidenum">
              <a:rPr lang="en-US" smtClean="0"/>
              <a:pPr/>
              <a:t>8</a:t>
            </a:fld>
            <a:endParaRPr lang="en-US" dirty="0"/>
          </a:p>
        </p:txBody>
      </p:sp>
      <p:sp>
        <p:nvSpPr>
          <p:cNvPr id="5" name="Text Placeholder 4"/>
          <p:cNvSpPr>
            <a:spLocks noGrp="1"/>
          </p:cNvSpPr>
          <p:nvPr>
            <p:ph type="body" sz="quarter" idx="10"/>
          </p:nvPr>
        </p:nvSpPr>
        <p:spPr>
          <a:xfrm>
            <a:off x="615987" y="1441700"/>
            <a:ext cx="7543800" cy="5294766"/>
          </a:xfrm>
        </p:spPr>
        <p:txBody>
          <a:bodyPr>
            <a:normAutofit lnSpcReduction="10000"/>
          </a:bodyPr>
          <a:lstStyle/>
          <a:p>
            <a:pPr>
              <a:buFont typeface="Arial" charset="0"/>
              <a:buChar char="•"/>
            </a:pPr>
            <a:r>
              <a:rPr lang="en-US" dirty="0"/>
              <a:t> Consider the monolithic, uniform density, low-Mach equation system:</a:t>
            </a:r>
          </a:p>
          <a:p>
            <a:pPr>
              <a:buFont typeface="Arial" charset="0"/>
              <a:buChar char="•"/>
            </a:pPr>
            <a:endParaRPr lang="en-US" dirty="0"/>
          </a:p>
          <a:p>
            <a:pPr>
              <a:buFont typeface="Arial" charset="0"/>
              <a:buChar char="•"/>
            </a:pPr>
            <a:endParaRPr lang="en-US" dirty="0"/>
          </a:p>
          <a:p>
            <a:pPr marL="0" indent="0">
              <a:buNone/>
            </a:pPr>
            <a:r>
              <a:rPr lang="en-US" dirty="0"/>
              <a:t>	</a:t>
            </a:r>
          </a:p>
          <a:p>
            <a:pPr marL="0" indent="0">
              <a:buNone/>
            </a:pPr>
            <a:r>
              <a:rPr lang="en-US" dirty="0"/>
              <a:t>that can be written in block form as:</a:t>
            </a:r>
          </a:p>
          <a:p>
            <a:pPr>
              <a:buFont typeface="Arial" charset="0"/>
              <a:buChar char="•"/>
            </a:pPr>
            <a:endParaRPr lang="en-US" dirty="0"/>
          </a:p>
          <a:p>
            <a:pPr>
              <a:buFont typeface="Arial" charset="0"/>
              <a:buChar char="•"/>
            </a:pPr>
            <a:endParaRPr lang="en-US" dirty="0"/>
          </a:p>
          <a:p>
            <a:pPr>
              <a:buFont typeface="Arial" charset="0"/>
              <a:buChar char="•"/>
            </a:pPr>
            <a:r>
              <a:rPr lang="en-US" dirty="0"/>
              <a:t> We seek to factorize this system via:</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a:t>
            </a:r>
            <a:r>
              <a:rPr lang="en-US" b="1" dirty="0"/>
              <a:t>B</a:t>
            </a:r>
            <a:r>
              <a:rPr lang="en-US" b="1" baseline="-25000" dirty="0"/>
              <a:t>2</a:t>
            </a:r>
            <a:r>
              <a:rPr lang="en-US" dirty="0"/>
              <a:t> determines the projection time scale, ideally chosen to approximate </a:t>
            </a:r>
            <a:r>
              <a:rPr lang="en-US" b="1" dirty="0"/>
              <a:t>A</a:t>
            </a:r>
            <a:r>
              <a:rPr lang="en-US" b="1" baseline="30000" dirty="0"/>
              <a:t>-1</a:t>
            </a:r>
          </a:p>
          <a:p>
            <a:pPr>
              <a:buFont typeface="Arial" charset="0"/>
              <a:buChar char="•"/>
            </a:pPr>
            <a:r>
              <a:rPr lang="en-US" dirty="0"/>
              <a:t> </a:t>
            </a:r>
            <a:r>
              <a:rPr lang="en-US" b="1" dirty="0"/>
              <a:t>B</a:t>
            </a:r>
            <a:r>
              <a:rPr lang="en-US" b="1" baseline="-25000" dirty="0"/>
              <a:t>1</a:t>
            </a:r>
            <a:r>
              <a:rPr lang="en-US" dirty="0"/>
              <a:t> controls the projection error, ideally chosen to cancel </a:t>
            </a:r>
            <a:r>
              <a:rPr lang="en-US" b="1" dirty="0"/>
              <a:t>BD</a:t>
            </a:r>
            <a:r>
              <a:rPr lang="en-US" b="1" baseline="-25000" dirty="0"/>
              <a:t>2</a:t>
            </a:r>
            <a:r>
              <a:rPr lang="en-US" b="1" dirty="0"/>
              <a:t>G</a:t>
            </a:r>
          </a:p>
        </p:txBody>
      </p:sp>
      <mc:AlternateContent xmlns:mc="http://schemas.openxmlformats.org/markup-compatibility/2006" xmlns:a14="http://schemas.microsoft.com/office/drawing/2010/main">
        <mc:Choice Requires="a14">
          <p:sp>
            <p:nvSpPr>
              <p:cNvPr id="6" name="TextBox 5"/>
              <p:cNvSpPr txBox="1"/>
              <p:nvPr/>
            </p:nvSpPr>
            <p:spPr>
              <a:xfrm>
                <a:off x="2835798" y="3303123"/>
                <a:ext cx="2407535"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35798" y="3303123"/>
                <a:ext cx="2407535" cy="543418"/>
              </a:xfrm>
              <a:prstGeom prst="rect">
                <a:avLst/>
              </a:prstGeom>
              <a:blipFill>
                <a:blip r:embed="rId2"/>
                <a:stretch>
                  <a:fillRect t="-2326"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9670" y="4342479"/>
                <a:ext cx="7012929"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sSub>
                                  <m:sSubPr>
                                    <m:ctrlPr>
                                      <a:rPr lang="en-US" b="0" i="1" smtClean="0">
                                        <a:latin typeface="Cambria Math" panose="02040503050406030204" pitchFamily="18" charset="0"/>
                                      </a:rPr>
                                    </m:ctrlPr>
                                  </m:sSubPr>
                                  <m:e>
                                    <m:r>
                                      <a:rPr lang="en-US" b="1" i="1" smtClean="0">
                                        <a:latin typeface="Cambria Math" charset="0"/>
                                      </a:rPr>
                                      <m:t>𝑩</m:t>
                                    </m:r>
                                  </m:e>
                                  <m:sub>
                                    <m:r>
                                      <a:rPr lang="en-US" b="0" i="1" smtClean="0">
                                        <a:latin typeface="Cambria Math" charset="0"/>
                                      </a:rPr>
                                      <m:t>1</m:t>
                                    </m:r>
                                  </m:sub>
                                </m:sSub>
                              </m:e>
                            </m:mr>
                          </m:m>
                        </m:e>
                      </m:d>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panose="02040503050406030204" pitchFamily="18" charset="0"/>
                                  </a:rPr>
                                  <m:t>𝑮</m:t>
                                </m:r>
                              </m:e>
                            </m:mr>
                            <m:mr>
                              <m:e>
                                <m:r>
                                  <a:rPr lang="en-US" b="0" i="1" smtClean="0">
                                    <a:latin typeface="Cambria Math" charset="0"/>
                                  </a:rPr>
                                  <m:t>0</m:t>
                                </m:r>
                              </m:e>
                              <m:e>
                                <m:r>
                                  <a:rPr lang="en-US" b="1" i="1" smtClean="0">
                                    <a:latin typeface="Cambria Math" charset="0"/>
                                  </a:rPr>
                                  <m:t>𝑰</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smtClean="0">
                                    <a:latin typeface="Cambria Math" charset="0"/>
                                    <a:ea typeface="Cambria Math" charset="0"/>
                                    <a:cs typeface="Cambria Math" charset="0"/>
                                  </a:rPr>
                                  <m:t>𝑨</m:t>
                                </m:r>
                                <m:sSub>
                                  <m:sSubPr>
                                    <m:ctrlPr>
                                      <a:rPr lang="en-US" i="1" smtClean="0">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i="1">
                                        <a:latin typeface="Cambria Math" charset="0"/>
                                        <a:ea typeface="Cambria Math" charset="0"/>
                                        <a:cs typeface="Cambria Math" charset="0"/>
                                      </a:rPr>
                                      <m:t>2</m:t>
                                    </m:r>
                                  </m:sub>
                                </m:sSub>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0" i="1" smtClean="0">
                                    <a:latin typeface="Cambria Math" charset="0"/>
                                    <a:ea typeface="Cambria Math" charset="0"/>
                                    <a:cs typeface="Cambria Math" charset="0"/>
                                  </a:rPr>
                                  <m:t>(</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𝟏</m:t>
                                    </m:r>
                                  </m:sub>
                                </m:sSub>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𝟐</m:t>
                                    </m:r>
                                  </m:sub>
                                </m:sSub>
                                <m:r>
                                  <a:rPr lang="en-US" b="1" i="1" smtClean="0">
                                    <a:latin typeface="Cambria Math" charset="0"/>
                                    <a:ea typeface="Cambria Math" charset="0"/>
                                    <a:cs typeface="Cambria Math" charset="0"/>
                                  </a:rPr>
                                  <m:t>𝑮</m:t>
                                </m:r>
                                <m:r>
                                  <a:rPr lang="en-US" b="0" i="1" smtClean="0">
                                    <a:latin typeface="Cambria Math" charset="0"/>
                                    <a:ea typeface="Cambria Math" charset="0"/>
                                    <a:cs typeface="Cambria Math" charset="0"/>
                                  </a:rPr>
                                  <m:t>)</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9670" y="4342479"/>
                <a:ext cx="7012929" cy="543418"/>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111062" y="4931139"/>
                <a:ext cx="2407535" cy="283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0"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1" i="1" smtClean="0">
                              <a:latin typeface="Cambria Math" charset="0"/>
                            </a:rPr>
                            <m:t>−</m:t>
                          </m:r>
                          <m:r>
                            <a:rPr lang="en-US" b="1" i="1" smtClean="0">
                              <a:latin typeface="Cambria Math" charset="0"/>
                            </a:rPr>
                            <m:t>𝟏</m:t>
                          </m:r>
                        </m:sup>
                      </m:sSup>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6111062" y="4931139"/>
                <a:ext cx="2407535" cy="28321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84684" y="5254549"/>
                <a:ext cx="24075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𝟏</m:t>
                          </m:r>
                        </m:sub>
                      </m:sSub>
                      <m:r>
                        <a:rPr lang="en-US" b="0" i="1" smtClean="0">
                          <a:latin typeface="Cambria Math" charset="0"/>
                        </a:rPr>
                        <m:t>=−</m:t>
                      </m:r>
                      <m:r>
                        <a:rPr lang="en-US" b="1" i="1" smtClean="0">
                          <a:latin typeface="Cambria Math" charset="0"/>
                        </a:rPr>
                        <m:t>𝑫</m:t>
                      </m:r>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charset="0"/>
                        </a:rPr>
                        <m:t>𝑮</m:t>
                      </m:r>
                    </m:oMath>
                  </m:oMathPara>
                </a14:m>
                <a:endParaRPr 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284684" y="5254549"/>
                <a:ext cx="2407535" cy="276999"/>
              </a:xfrm>
              <a:prstGeom prst="rect">
                <a:avLst/>
              </a:prstGeom>
              <a:blipFill>
                <a:blip r:embed="rId5"/>
                <a:stretch>
                  <a:fillRect b="-17391"/>
                </a:stretch>
              </a:blipFill>
            </p:spPr>
            <p:txBody>
              <a:bodyPr/>
              <a:lstStyle/>
              <a:p>
                <a:r>
                  <a:rPr lang="en-US">
                    <a:noFill/>
                  </a:rPr>
                  <a:t> </a:t>
                </a:r>
              </a:p>
            </p:txBody>
          </p:sp>
        </mc:Fallback>
      </mc:AlternateContent>
      <p:sp>
        <p:nvSpPr>
          <p:cNvPr id="13" name="TextBox 12"/>
          <p:cNvSpPr txBox="1"/>
          <p:nvPr/>
        </p:nvSpPr>
        <p:spPr>
          <a:xfrm>
            <a:off x="1446836" y="5044493"/>
            <a:ext cx="4839017" cy="369332"/>
          </a:xfrm>
          <a:prstGeom prst="rect">
            <a:avLst/>
          </a:prstGeom>
          <a:noFill/>
        </p:spPr>
        <p:txBody>
          <a:bodyPr wrap="none" rtlCol="0">
            <a:spAutoFit/>
          </a:bodyPr>
          <a:lstStyle/>
          <a:p>
            <a:r>
              <a:rPr lang="en-US" dirty="0">
                <a:latin typeface="+mj-lt"/>
              </a:rPr>
              <a:t>the exact factorization can be recovered by defining:</a:t>
            </a:r>
          </a:p>
        </p:txBody>
      </p:sp>
      <p:sp>
        <p:nvSpPr>
          <p:cNvPr id="14" name="Left Brace 13"/>
          <p:cNvSpPr/>
          <p:nvPr/>
        </p:nvSpPr>
        <p:spPr>
          <a:xfrm>
            <a:off x="6400434" y="4925517"/>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316496" y="2289636"/>
                <a:ext cx="375984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r>
                          <a:rPr lang="en-US" i="1">
                            <a:latin typeface="Cambria Math" charset="0"/>
                            <a:ea typeface="Cambria Math" charset="0"/>
                            <a:cs typeface="Cambria Math" charset="0"/>
                          </a:rPr>
                          <m:t>𝑡</m:t>
                        </m:r>
                      </m:den>
                    </m:f>
                    <m:r>
                      <a:rPr lang="en-US" i="1">
                        <a:latin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𝜕𝜌</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r>
                  <a:rPr lang="mr-IN" dirty="0"/>
                  <a:t> </a:t>
                </a:r>
                <a14:m>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mr-IN" i="1">
                                <a:latin typeface="Cambria Math" charset="0"/>
                                <a:ea typeface="Cambria Math" charset="0"/>
                                <a:cs typeface="Cambria Math" charset="0"/>
                              </a:rPr>
                              <m:t>𝜏</m:t>
                            </m:r>
                          </m:e>
                          <m:sub>
                            <m:r>
                              <a:rPr lang="en-US" i="1">
                                <a:latin typeface="Cambria Math" charset="0"/>
                                <a:ea typeface="Cambria Math" charset="0"/>
                                <a:cs typeface="Cambria Math" charset="0"/>
                              </a:rPr>
                              <m:t>𝑖𝑗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r>
                      <a:rPr lang="en-US">
                        <a:latin typeface="Cambria Math" charset="0"/>
                        <a:ea typeface="Cambria Math" charset="0"/>
                        <a:cs typeface="Cambria Math" charset="0"/>
                      </a:rPr>
                      <m:t>=</m:t>
                    </m:r>
                    <m:r>
                      <a:rPr lang="en-US" b="0" i="1" smtClean="0">
                        <a:latin typeface="Cambria Math" charset="0"/>
                        <a:ea typeface="Cambria Math" charset="0"/>
                        <a:cs typeface="Cambria Math" charset="0"/>
                      </a:rPr>
                      <m:t>−</m:t>
                    </m:r>
                    <m:f>
                      <m:fPr>
                        <m:ctrlPr>
                          <a:rPr lang="mr-IN" i="1">
                            <a:latin typeface="Cambria Math" panose="02040503050406030204" pitchFamily="18" charset="0"/>
                          </a:rPr>
                        </m:ctrlPr>
                      </m:fPr>
                      <m:num>
                        <m:r>
                          <a:rPr lang="mr-IN" i="1">
                            <a:latin typeface="Cambria Math" charset="0"/>
                            <a:ea typeface="Cambria Math" charset="0"/>
                            <a:cs typeface="Cambria Math" charset="0"/>
                          </a:rPr>
                          <m:t>𝜕</m:t>
                        </m:r>
                        <m:r>
                          <a:rPr lang="en-US" b="0" i="1" smtClean="0">
                            <a:latin typeface="Cambria Math" panose="02040503050406030204" pitchFamily="18" charset="0"/>
                            <a:ea typeface="Cambria Math" charset="0"/>
                            <a:cs typeface="Cambria Math" charset="0"/>
                          </a:rPr>
                          <m:t>𝑝</m:t>
                        </m:r>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𝑖</m:t>
                            </m:r>
                          </m:sub>
                        </m:sSub>
                      </m:den>
                    </m:f>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𝑆</m:t>
                        </m:r>
                      </m:e>
                      <m:sub>
                        <m:r>
                          <a:rPr lang="en-US" i="1">
                            <a:latin typeface="Cambria Math" charset="0"/>
                            <a:ea typeface="Cambria Math" charset="0"/>
                            <a:cs typeface="Cambria Math" charset="0"/>
                          </a:rPr>
                          <m:t>𝑖</m:t>
                        </m:r>
                      </m:sub>
                    </m:sSub>
                  </m:oMath>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316496" y="2289636"/>
                <a:ext cx="3759846" cy="490006"/>
              </a:xfrm>
              <a:prstGeom prst="rect">
                <a:avLst/>
              </a:prstGeom>
              <a:blipFill>
                <a:blip r:embed="rId6"/>
                <a:stretch>
                  <a:fillRect l="-2020"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902230" y="1798722"/>
                <a:ext cx="854966" cy="490006"/>
              </a:xfrm>
              <a:prstGeom prst="rect">
                <a:avLst/>
              </a:prstGeom>
              <a:noFill/>
            </p:spPr>
            <p:txBody>
              <a:bodyPr wrap="square" lIns="0" tIns="0" rIns="0" bIns="0" rtlCol="0">
                <a:spAutoFit/>
              </a:bodyPr>
              <a:lstStyle/>
              <a:p>
                <a14:m>
                  <m:oMath xmlns:m="http://schemas.openxmlformats.org/officeDocument/2006/math">
                    <m:f>
                      <m:fPr>
                        <m:ctrlPr>
                          <a:rPr lang="mr-IN" i="1" smtClean="0">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latin typeface="Cambria Math" charset="0"/>
                                <a:ea typeface="Cambria Math" charset="0"/>
                                <a:cs typeface="Cambria Math" charset="0"/>
                              </a:rPr>
                              <m:t>𝑗</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oMath>
                </a14:m>
                <a:r>
                  <a:rPr lang="en-US" dirty="0"/>
                  <a:t> </a:t>
                </a:r>
                <a14:m>
                  <m:oMath xmlns:m="http://schemas.openxmlformats.org/officeDocument/2006/math">
                    <m:r>
                      <a:rPr lang="en-US">
                        <a:latin typeface="Cambria Math" charset="0"/>
                        <a:ea typeface="Cambria Math" charset="0"/>
                        <a:cs typeface="Cambria Math" charset="0"/>
                      </a:rPr>
                      <m:t>=</m:t>
                    </m:r>
                    <m:r>
                      <a:rPr lang="en-US" b="0" i="0" smtClean="0">
                        <a:latin typeface="Cambria Math" charset="0"/>
                        <a:ea typeface="Cambria Math" charset="0"/>
                        <a:cs typeface="Cambria Math" charset="0"/>
                      </a:rPr>
                      <m:t>0</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902230" y="1798722"/>
                <a:ext cx="854966" cy="490006"/>
              </a:xfrm>
              <a:prstGeom prst="rect">
                <a:avLst/>
              </a:prstGeom>
              <a:blipFill rotWithShape="0">
                <a:blip r:embed="rId7"/>
                <a:stretch>
                  <a:fillRect l="-7143" t="-1250" b="-13750"/>
                </a:stretch>
              </a:blipFill>
            </p:spPr>
            <p:txBody>
              <a:bodyPr/>
              <a:lstStyle/>
              <a:p>
                <a:r>
                  <a:rPr lang="en-US">
                    <a:noFill/>
                  </a:rPr>
                  <a:t> </a:t>
                </a:r>
              </a:p>
            </p:txBody>
          </p:sp>
        </mc:Fallback>
      </mc:AlternateContent>
    </p:spTree>
    <p:extLst>
      <p:ext uri="{BB962C8B-B14F-4D97-AF65-F5344CB8AC3E}">
        <p14:creationId xmlns:p14="http://schemas.microsoft.com/office/powerpoint/2010/main" val="210770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Block Matrix Form</a:t>
            </a:r>
          </a:p>
        </p:txBody>
      </p:sp>
      <p:sp>
        <p:nvSpPr>
          <p:cNvPr id="2" name="Slide Number Placeholder 1"/>
          <p:cNvSpPr>
            <a:spLocks noGrp="1"/>
          </p:cNvSpPr>
          <p:nvPr>
            <p:ph type="sldNum" sz="quarter" idx="4"/>
          </p:nvPr>
        </p:nvSpPr>
        <p:spPr/>
        <p:txBody>
          <a:bodyPr/>
          <a:lstStyle/>
          <a:p>
            <a:fld id="{4FAB73BC-B049-4115-A692-8D63A059BFB8}" type="slidenum">
              <a:rPr lang="en-US" smtClean="0"/>
              <a:pPr/>
              <a:t>9</a:t>
            </a:fld>
            <a:endParaRPr lang="en-US" dirty="0"/>
          </a:p>
        </p:txBody>
      </p:sp>
      <p:sp>
        <p:nvSpPr>
          <p:cNvPr id="5" name="Text Placeholder 4"/>
          <p:cNvSpPr>
            <a:spLocks noGrp="1"/>
          </p:cNvSpPr>
          <p:nvPr>
            <p:ph type="body" sz="quarter" idx="10"/>
          </p:nvPr>
        </p:nvSpPr>
        <p:spPr>
          <a:xfrm>
            <a:off x="615986" y="1441700"/>
            <a:ext cx="8216857" cy="5416300"/>
          </a:xfrm>
        </p:spPr>
        <p:txBody>
          <a:bodyPr>
            <a:normAutofit/>
          </a:bodyPr>
          <a:lstStyle/>
          <a:p>
            <a:pPr>
              <a:buFont typeface="Arial" charset="0"/>
              <a:buChar char="•"/>
            </a:pPr>
            <a:r>
              <a:rPr lang="en-US" dirty="0"/>
              <a:t> The approximate factorization </a:t>
            </a:r>
          </a:p>
          <a:p>
            <a:pPr>
              <a:buFont typeface="Arial" charset="0"/>
              <a:buChar char="•"/>
            </a:pPr>
            <a:endParaRPr lang="en-US" dirty="0"/>
          </a:p>
          <a:p>
            <a:pPr>
              <a:buFont typeface="Arial" charset="0"/>
              <a:buChar char="•"/>
            </a:pPr>
            <a:endParaRPr lang="en-US" dirty="0"/>
          </a:p>
          <a:p>
            <a:pPr>
              <a:buFont typeface="Arial" charset="0"/>
              <a:buChar char="•"/>
            </a:pPr>
            <a:r>
              <a:rPr lang="en-US" dirty="0"/>
              <a:t> can be written now as two segregated steps:</a:t>
            </a:r>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endParaRPr lang="en-US" dirty="0"/>
          </a:p>
          <a:p>
            <a:pPr>
              <a:buFont typeface="Arial" charset="0"/>
              <a:buChar char="•"/>
            </a:pPr>
            <a:r>
              <a:rPr lang="en-US" dirty="0"/>
              <a:t> This approach seems to be straight forward, however, what errors have we introduced by this procedure of splitting the monolithic (fully coupled) system?</a:t>
            </a:r>
          </a:p>
          <a:p>
            <a:pPr>
              <a:buFont typeface="Arial" charset="0"/>
              <a:buChar char="•"/>
            </a:pPr>
            <a:endParaRPr lang="en-US" dirty="0"/>
          </a:p>
          <a:p>
            <a:pPr>
              <a:buFont typeface="Arial" charset="0"/>
              <a:buChar char="•"/>
            </a:pPr>
            <a:endParaRPr lang="en-US" dirty="0"/>
          </a:p>
          <a:p>
            <a:pPr>
              <a:buFont typeface="Arial" charset="0"/>
              <a:buChar char="•"/>
            </a:pPr>
            <a:r>
              <a:rPr lang="en-US" dirty="0"/>
              <a:t> In most cases, </a:t>
            </a:r>
            <a:r>
              <a:rPr lang="en-US" b="1" dirty="0"/>
              <a:t>B</a:t>
            </a:r>
            <a:r>
              <a:rPr lang="en-US" b="1" baseline="-25000" dirty="0"/>
              <a:t>2</a:t>
            </a:r>
            <a:r>
              <a:rPr lang="en-US" dirty="0"/>
              <a:t> is approximately </a:t>
            </a:r>
            <a:r>
              <a:rPr lang="en-US" b="1" dirty="0"/>
              <a:t>A</a:t>
            </a:r>
            <a:r>
              <a:rPr lang="en-US" b="1" baseline="30000" dirty="0"/>
              <a:t>-1</a:t>
            </a:r>
            <a:r>
              <a:rPr lang="en-US" dirty="0"/>
              <a:t> and a first-order temporal splitting error is noted</a:t>
            </a:r>
          </a:p>
          <a:p>
            <a:pPr>
              <a:buFont typeface="Arial" charset="0"/>
              <a:buChar char="•"/>
            </a:pPr>
            <a:endParaRPr lang="en-US" dirty="0"/>
          </a:p>
          <a:p>
            <a:pPr>
              <a:buFont typeface="Arial" charset="0"/>
              <a:buChar char="•"/>
            </a:pPr>
            <a:endParaRPr lang="en-US" dirty="0"/>
          </a:p>
          <a:p>
            <a:pPr>
              <a:buFont typeface="Arial" charset="0"/>
              <a:buChar char="•"/>
            </a:pP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194613" y="3094774"/>
                <a:ext cx="2221432" cy="5154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𝟏</m:t>
                                    </m:r>
                                  </m:sub>
                                </m:sSub>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acc>
                                  <m:accPr>
                                    <m:chr m:val="̂"/>
                                    <m:ctrlPr>
                                      <a:rPr lang="mr-IN" i="1" smtClean="0">
                                        <a:latin typeface="Cambria Math" panose="02040503050406030204" pitchFamily="18" charset="0"/>
                                      </a:rPr>
                                    </m:ctrlPr>
                                  </m:accPr>
                                  <m:e>
                                    <m:r>
                                      <a:rPr lang="en-US" b="0" i="1" smtClean="0">
                                        <a:latin typeface="Cambria Math" charset="0"/>
                                      </a:rPr>
                                      <m:t>𝑢</m:t>
                                    </m:r>
                                  </m:e>
                                </m:acc>
                              </m:e>
                            </m:mr>
                            <m:mr>
                              <m:e>
                                <m:acc>
                                  <m:accPr>
                                    <m:chr m:val="̂"/>
                                    <m:ctrlPr>
                                      <a:rPr lang="mr-IN" i="1" smtClean="0">
                                        <a:latin typeface="Cambria Math" panose="02040503050406030204" pitchFamily="18" charset="0"/>
                                      </a:rPr>
                                    </m:ctrlPr>
                                  </m:accPr>
                                  <m:e>
                                    <m:r>
                                      <a:rPr lang="en-US" b="0" i="1" smtClean="0">
                                        <a:latin typeface="Cambria Math" charset="0"/>
                                      </a:rPr>
                                      <m:t>𝑝</m:t>
                                    </m:r>
                                  </m:e>
                                </m:acc>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0" i="1" smtClean="0">
                                    <a:latin typeface="Cambria Math" charset="0"/>
                                  </a:rPr>
                                  <m:t>𝑓</m:t>
                                </m:r>
                              </m:e>
                            </m:mr>
                            <m:mr>
                              <m:e>
                                <m:r>
                                  <a:rPr lang="en-US" b="0" i="1" smtClean="0">
                                    <a:latin typeface="Cambria Math" charset="0"/>
                                  </a:rPr>
                                  <m:t>0</m:t>
                                </m:r>
                              </m:e>
                            </m:mr>
                          </m:m>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194613" y="3094774"/>
                <a:ext cx="2221432" cy="515462"/>
              </a:xfrm>
              <a:prstGeom prst="rect">
                <a:avLst/>
              </a:prstGeom>
              <a:blipFill>
                <a:blip r:embed="rId2"/>
                <a:stretch>
                  <a:fillRect t="-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335639" y="3986274"/>
                <a:ext cx="2568673"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panose="02040503050406030204" pitchFamily="18" charset="0"/>
                                  </a:rPr>
                                  <m:t>𝑮</m:t>
                                </m:r>
                              </m:e>
                            </m:mr>
                            <m:mr>
                              <m:e>
                                <m:r>
                                  <a:rPr lang="en-US" b="0" i="1" smtClean="0">
                                    <a:latin typeface="Cambria Math" charset="0"/>
                                  </a:rPr>
                                  <m:t>0</m:t>
                                </m:r>
                              </m:e>
                              <m:e>
                                <m:r>
                                  <a:rPr lang="en-US" b="1" i="1" smtClean="0">
                                    <a:latin typeface="Cambria Math" charset="0"/>
                                  </a:rPr>
                                  <m:t>𝑰</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acc>
                                  <m:accPr>
                                    <m:chr m:val="̂"/>
                                    <m:ctrlPr>
                                      <a:rPr lang="mr-IN" i="1">
                                        <a:latin typeface="Cambria Math" panose="02040503050406030204" pitchFamily="18" charset="0"/>
                                      </a:rPr>
                                    </m:ctrlPr>
                                  </m:accPr>
                                  <m:e>
                                    <m:r>
                                      <a:rPr lang="en-US" i="1">
                                        <a:latin typeface="Cambria Math" charset="0"/>
                                      </a:rPr>
                                      <m:t>𝑢</m:t>
                                    </m:r>
                                  </m:e>
                                </m:acc>
                              </m:e>
                            </m:mr>
                            <m:mr>
                              <m:e>
                                <m:acc>
                                  <m:accPr>
                                    <m:chr m:val="̂"/>
                                    <m:ctrlPr>
                                      <a:rPr lang="mr-IN" i="1">
                                        <a:latin typeface="Cambria Math" panose="02040503050406030204" pitchFamily="18" charset="0"/>
                                      </a:rPr>
                                    </m:ctrlPr>
                                  </m:accPr>
                                  <m:e>
                                    <m:r>
                                      <a:rPr lang="en-US" i="1">
                                        <a:latin typeface="Cambria Math" charset="0"/>
                                      </a:rPr>
                                      <m:t>𝑝</m:t>
                                    </m:r>
                                  </m:e>
                                </m:acc>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335639" y="3986274"/>
                <a:ext cx="2568673" cy="543418"/>
              </a:xfrm>
              <a:prstGeom prst="rect">
                <a:avLst/>
              </a:prstGeom>
              <a:blipFill>
                <a:blip r:embed="rId3"/>
                <a:stretch>
                  <a:fillRect t="-6818" b="-15909"/>
                </a:stretch>
              </a:blipFill>
            </p:spPr>
            <p:txBody>
              <a:bodyPr/>
              <a:lstStyle/>
              <a:p>
                <a:r>
                  <a:rPr lang="en-US">
                    <a:noFill/>
                  </a:rPr>
                  <a:t> </a:t>
                </a:r>
              </a:p>
            </p:txBody>
          </p:sp>
        </mc:Fallback>
      </mc:AlternateContent>
      <p:sp>
        <p:nvSpPr>
          <p:cNvPr id="15" name="TextBox 14"/>
          <p:cNvSpPr txBox="1"/>
          <p:nvPr/>
        </p:nvSpPr>
        <p:spPr>
          <a:xfrm>
            <a:off x="740780" y="3165319"/>
            <a:ext cx="2682337" cy="369332"/>
          </a:xfrm>
          <a:prstGeom prst="rect">
            <a:avLst/>
          </a:prstGeom>
          <a:noFill/>
        </p:spPr>
        <p:txBody>
          <a:bodyPr wrap="none" rtlCol="0">
            <a:spAutoFit/>
          </a:bodyPr>
          <a:lstStyle/>
          <a:p>
            <a:r>
              <a:rPr lang="en-US" dirty="0">
                <a:latin typeface="+mj-lt"/>
              </a:rPr>
              <a:t>Momentum and Continuity:</a:t>
            </a:r>
          </a:p>
        </p:txBody>
      </p:sp>
      <p:sp>
        <p:nvSpPr>
          <p:cNvPr id="16" name="TextBox 15"/>
          <p:cNvSpPr txBox="1"/>
          <p:nvPr/>
        </p:nvSpPr>
        <p:spPr>
          <a:xfrm>
            <a:off x="1648272" y="4068277"/>
            <a:ext cx="1774845" cy="369332"/>
          </a:xfrm>
          <a:prstGeom prst="rect">
            <a:avLst/>
          </a:prstGeom>
          <a:noFill/>
        </p:spPr>
        <p:txBody>
          <a:bodyPr wrap="none" rtlCol="0">
            <a:spAutoFit/>
          </a:bodyPr>
          <a:lstStyle/>
          <a:p>
            <a:r>
              <a:rPr lang="en-US" dirty="0">
                <a:latin typeface="+mj-lt"/>
              </a:rPr>
              <a:t>Nodal Projection:</a:t>
            </a:r>
          </a:p>
        </p:txBody>
      </p:sp>
      <mc:AlternateContent xmlns:mc="http://schemas.openxmlformats.org/markup-compatibility/2006" xmlns:a14="http://schemas.microsoft.com/office/drawing/2010/main">
        <mc:Choice Requires="a14">
          <p:sp>
            <p:nvSpPr>
              <p:cNvPr id="17" name="TextBox 16"/>
              <p:cNvSpPr txBox="1"/>
              <p:nvPr/>
            </p:nvSpPr>
            <p:spPr>
              <a:xfrm>
                <a:off x="5172978" y="3041501"/>
                <a:ext cx="222143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𝑨</m:t>
                      </m:r>
                      <m:acc>
                        <m:accPr>
                          <m:chr m:val="̂"/>
                          <m:ctrlPr>
                            <a:rPr lang="mr-IN" i="1">
                              <a:latin typeface="Cambria Math" panose="02040503050406030204" pitchFamily="18" charset="0"/>
                            </a:rPr>
                          </m:ctrlPr>
                        </m:accPr>
                        <m:e>
                          <m:r>
                            <a:rPr lang="en-US" i="1">
                              <a:latin typeface="Cambria Math" charset="0"/>
                            </a:rPr>
                            <m:t>𝑢</m:t>
                          </m:r>
                        </m:e>
                      </m:acc>
                      <m:r>
                        <a:rPr lang="en-US" b="0" i="1" smtClean="0">
                          <a:latin typeface="Cambria Math" charset="0"/>
                        </a:rPr>
                        <m:t>=</m:t>
                      </m:r>
                      <m:r>
                        <a:rPr lang="en-US" b="1" i="1" smtClean="0">
                          <a:latin typeface="Cambria Math" charset="0"/>
                        </a:rPr>
                        <m:t>𝒇</m:t>
                      </m:r>
                    </m:oMath>
                  </m:oMathPara>
                </a14:m>
                <a:endParaRPr 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5172978" y="3041501"/>
                <a:ext cx="2221432" cy="276999"/>
              </a:xfrm>
              <a:prstGeom prst="rect">
                <a:avLst/>
              </a:prstGeom>
              <a:blipFill>
                <a:blip r:embed="rId4"/>
                <a:stretch>
                  <a:fillRect t="-1304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71026" y="3405430"/>
                <a:ext cx="2221432" cy="284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charset="0"/>
                        </a:rPr>
                        <m:t>𝑫</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b>
                        <m:sSubPr>
                          <m:ctrlPr>
                            <a:rPr lang="en-US" b="1" i="1">
                              <a:latin typeface="Cambria Math" panose="02040503050406030204" pitchFamily="18" charset="0"/>
                            </a:rPr>
                          </m:ctrlPr>
                        </m:sSubPr>
                        <m:e>
                          <m:r>
                            <a:rPr lang="en-US" b="1" i="1">
                              <a:latin typeface="Cambria Math" charset="0"/>
                            </a:rPr>
                            <m:t>𝑩</m:t>
                          </m:r>
                        </m:e>
                        <m:sub>
                          <m:r>
                            <a:rPr lang="en-US" b="1" i="1">
                              <a:latin typeface="Cambria Math" charset="0"/>
                            </a:rPr>
                            <m:t>𝟏</m:t>
                          </m:r>
                        </m:sub>
                      </m:sSub>
                      <m:acc>
                        <m:accPr>
                          <m:chr m:val="̂"/>
                          <m:ctrlPr>
                            <a:rPr lang="mr-IN" i="1">
                              <a:latin typeface="Cambria Math" panose="02040503050406030204" pitchFamily="18" charset="0"/>
                            </a:rPr>
                          </m:ctrlPr>
                        </m:accPr>
                        <m:e>
                          <m:r>
                            <a:rPr lang="en-US" i="1">
                              <a:latin typeface="Cambria Math" charset="0"/>
                            </a:rPr>
                            <m:t>𝑝</m:t>
                          </m:r>
                        </m:e>
                      </m:acc>
                      <m:r>
                        <a:rPr lang="en-US" b="0" i="1" smtClean="0">
                          <a:latin typeface="Cambria Math" charset="0"/>
                        </a:rPr>
                        <m:t>=0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471026" y="3405430"/>
                <a:ext cx="2221432" cy="284180"/>
              </a:xfrm>
              <a:prstGeom prst="rect">
                <a:avLst/>
              </a:prstGeom>
              <a:blipFill>
                <a:blip r:embed="rId5"/>
                <a:stretch>
                  <a:fillRect t="-17391" b="-21739"/>
                </a:stretch>
              </a:blipFill>
            </p:spPr>
            <p:txBody>
              <a:bodyPr/>
              <a:lstStyle/>
              <a:p>
                <a:r>
                  <a:rPr lang="en-US">
                    <a:noFill/>
                  </a:rPr>
                  <a:t> </a:t>
                </a:r>
              </a:p>
            </p:txBody>
          </p:sp>
        </mc:Fallback>
      </mc:AlternateContent>
      <p:sp>
        <p:nvSpPr>
          <p:cNvPr id="19" name="Left Brace 18"/>
          <p:cNvSpPr/>
          <p:nvPr/>
        </p:nvSpPr>
        <p:spPr>
          <a:xfrm>
            <a:off x="5387110" y="3013450"/>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6156559" y="4010008"/>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i="1">
                              <a:latin typeface="Cambria Math" charset="0"/>
                            </a:rPr>
                            <m:t>𝑢</m:t>
                          </m:r>
                        </m:e>
                      </m:acc>
                      <m:r>
                        <a:rPr lang="en-US" b="0" i="1" smtClean="0">
                          <a:latin typeface="Cambria Math" charset="0"/>
                        </a:rPr>
                        <m:t>−</m:t>
                      </m:r>
                      <m:sSub>
                        <m:sSubPr>
                          <m:ctrlPr>
                            <a:rPr lang="en-US" b="1" i="1">
                              <a:latin typeface="Cambria Math" panose="02040503050406030204" pitchFamily="18" charset="0"/>
                            </a:rPr>
                          </m:ctrlPr>
                        </m:sSubPr>
                        <m:e>
                          <m:r>
                            <a:rPr lang="en-US" b="1" i="1">
                              <a:latin typeface="Cambria Math" charset="0"/>
                            </a:rPr>
                            <m:t>𝑩</m:t>
                          </m:r>
                        </m:e>
                        <m:sub>
                          <m:r>
                            <a:rPr lang="en-US" b="1" i="1" smtClean="0">
                              <a:latin typeface="Cambria Math" charset="0"/>
                            </a:rPr>
                            <m:t>𝟐</m:t>
                          </m:r>
                        </m:sub>
                      </m:sSub>
                      <m:r>
                        <a:rPr lang="en-US" b="1" i="1" smtClean="0">
                          <a:latin typeface="Cambria Math" panose="02040503050406030204" pitchFamily="18" charset="0"/>
                        </a:rPr>
                        <m:t>𝑮</m:t>
                      </m:r>
                      <m:sSup>
                        <m:sSupPr>
                          <m:ctrlPr>
                            <a:rPr lang="en-US"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r>
                        <a:rPr lang="en-US" b="0" i="1" smtClean="0">
                          <a:latin typeface="Cambria Math" charset="0"/>
                        </a:rPr>
                        <m:t>=0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156559" y="4010008"/>
                <a:ext cx="2907510" cy="276999"/>
              </a:xfrm>
              <a:prstGeom prst="rect">
                <a:avLst/>
              </a:prstGeom>
              <a:blipFill>
                <a:blip r:embed="rId6"/>
                <a:stretch>
                  <a:fillRect t="-1304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56559" y="4310741"/>
                <a:ext cx="290751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b="0" i="1" smtClean="0">
                              <a:latin typeface="Cambria Math" charset="0"/>
                            </a:rPr>
                            <m:t>+</m:t>
                          </m:r>
                          <m:r>
                            <a:rPr lang="en-US" i="1">
                              <a:latin typeface="Cambria Math" charset="0"/>
                            </a:rPr>
                            <m:t>1</m:t>
                          </m:r>
                        </m:sup>
                      </m:sSup>
                      <m:r>
                        <a:rPr lang="en-US" b="0" i="1" smtClean="0">
                          <a:latin typeface="Cambria Math" charset="0"/>
                        </a:rPr>
                        <m:t>=</m:t>
                      </m:r>
                      <m:acc>
                        <m:accPr>
                          <m:chr m:val="̂"/>
                          <m:ctrlPr>
                            <a:rPr lang="mr-IN" i="1" smtClean="0">
                              <a:latin typeface="Cambria Math" panose="02040503050406030204" pitchFamily="18" charset="0"/>
                            </a:rPr>
                          </m:ctrlPr>
                        </m:accPr>
                        <m:e>
                          <m:r>
                            <a:rPr lang="en-US" b="0" i="1" smtClean="0">
                              <a:latin typeface="Cambria Math" charset="0"/>
                            </a:rPr>
                            <m:t>𝑝</m:t>
                          </m:r>
                        </m:e>
                      </m:acc>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156559" y="4310741"/>
                <a:ext cx="2907510" cy="276999"/>
              </a:xfrm>
              <a:prstGeom prst="rect">
                <a:avLst/>
              </a:prstGeom>
              <a:blipFill>
                <a:blip r:embed="rId7"/>
                <a:stretch>
                  <a:fillRect t="-13043" b="-26087"/>
                </a:stretch>
              </a:blipFill>
            </p:spPr>
            <p:txBody>
              <a:bodyPr/>
              <a:lstStyle/>
              <a:p>
                <a:r>
                  <a:rPr lang="en-US">
                    <a:noFill/>
                  </a:rPr>
                  <a:t> </a:t>
                </a:r>
              </a:p>
            </p:txBody>
          </p:sp>
        </mc:Fallback>
      </mc:AlternateContent>
      <p:sp>
        <p:nvSpPr>
          <p:cNvPr id="22" name="Left Brace 21"/>
          <p:cNvSpPr/>
          <p:nvPr/>
        </p:nvSpPr>
        <p:spPr>
          <a:xfrm>
            <a:off x="6012475" y="3871471"/>
            <a:ext cx="381964" cy="6910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1900178" y="5619983"/>
                <a:ext cx="5137230" cy="585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b="0" i="1">
                                        <a:latin typeface="Cambria Math" charset="0"/>
                                      </a:rPr>
                                      <m:t>−</m:t>
                                    </m:r>
                                    <m:r>
                                      <a:rPr lang="en-US" b="1" i="1">
                                        <a:latin typeface="Cambria Math" charset="0"/>
                                      </a:rPr>
                                      <m:t>𝑨</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b="1" i="1" smtClean="0">
                                            <a:latin typeface="Cambria Math" charset="0"/>
                                            <a:ea typeface="Cambria Math" charset="0"/>
                                            <a:cs typeface="Cambria Math" charset="0"/>
                                          </a:rPr>
                                          <m:t>𝟐</m:t>
                                        </m:r>
                                      </m:sub>
                                    </m:sSub>
                                  </m:e>
                                </m:d>
                                <m:r>
                                  <m:rPr>
                                    <m:brk m:alnAt="7"/>
                                  </m:rPr>
                                  <a:rPr lang="en-US" b="1" i="1" smtClean="0">
                                    <a:latin typeface="Cambria Math" charset="0"/>
                                  </a:rPr>
                                  <m:t>𝑮</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m:t>
                                    </m:r>
                                    <m:d>
                                      <m:dPr>
                                        <m:ctrlPr>
                                          <a:rPr lang="mr-IN" b="0" i="1" smtClean="0">
                                            <a:latin typeface="Cambria Math" panose="02040503050406030204" pitchFamily="18" charset="0"/>
                                          </a:rPr>
                                        </m:ctrlPr>
                                      </m:dPr>
                                      <m:e>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b="1" i="1">
                                                <a:latin typeface="Cambria Math" charset="0"/>
                                                <a:ea typeface="Cambria Math" charset="0"/>
                                                <a:cs typeface="Cambria Math" charset="0"/>
                                              </a:rPr>
                                              <m:t>𝟏</m:t>
                                            </m:r>
                                          </m:sub>
                                        </m:sSub>
                                        <m:r>
                                          <a:rPr lang="en-US" b="0" i="1" smtClean="0">
                                            <a:latin typeface="Cambria Math" charset="0"/>
                                          </a:rPr>
                                          <m:t>+</m:t>
                                        </m:r>
                                        <m:r>
                                          <a:rPr lang="en-US" b="1" i="1" smtClean="0">
                                            <a:latin typeface="Cambria Math" charset="0"/>
                                          </a:rPr>
                                          <m:t>𝑫</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b="1" i="1" smtClean="0">
                                                <a:latin typeface="Cambria Math" charset="0"/>
                                                <a:ea typeface="Cambria Math" charset="0"/>
                                                <a:cs typeface="Cambria Math" charset="0"/>
                                              </a:rPr>
                                              <m:t>𝟐</m:t>
                                            </m:r>
                                          </m:sub>
                                        </m:sSub>
                                        <m:r>
                                          <a:rPr lang="en-US" b="1" i="1" smtClean="0">
                                            <a:latin typeface="Cambria Math" charset="0"/>
                                          </a:rPr>
                                          <m:t>𝑮</m:t>
                                        </m:r>
                                      </m:e>
                                    </m:d>
                                    <m:r>
                                      <a:rPr lang="en-US" i="1">
                                        <a:latin typeface="Cambria Math" charset="0"/>
                                      </a:rPr>
                                      <m:t>𝑝</m:t>
                                    </m:r>
                                  </m:e>
                                  <m:sup>
                                    <m:r>
                                      <a:rPr lang="en-US" i="1">
                                        <a:latin typeface="Cambria Math" charset="0"/>
                                      </a:rPr>
                                      <m:t>𝑛</m:t>
                                    </m:r>
                                    <m:r>
                                      <a:rPr lang="en-US" i="1">
                                        <a:latin typeface="Cambria Math" charset="0"/>
                                      </a:rPr>
                                      <m:t>+1</m:t>
                                    </m:r>
                                  </m:sup>
                                </m:sSup>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900178" y="5619983"/>
                <a:ext cx="5137230" cy="585353"/>
              </a:xfrm>
              <a:prstGeom prst="rect">
                <a:avLst/>
              </a:prstGeom>
              <a:blipFill>
                <a:blip r:embed="rId8"/>
                <a:stretch>
                  <a:fillRect b="-12766"/>
                </a:stretch>
              </a:blipFill>
            </p:spPr>
            <p:txBody>
              <a:bodyPr/>
              <a:lstStyle/>
              <a:p>
                <a:r>
                  <a:rPr lang="en-US">
                    <a:noFill/>
                  </a:rPr>
                  <a:t> </a:t>
                </a:r>
              </a:p>
            </p:txBody>
          </p:sp>
        </mc:Fallback>
      </mc:AlternateContent>
      <p:sp>
        <p:nvSpPr>
          <p:cNvPr id="24" name="TextBox 23"/>
          <p:cNvSpPr txBox="1"/>
          <p:nvPr/>
        </p:nvSpPr>
        <p:spPr>
          <a:xfrm>
            <a:off x="6741750" y="5712771"/>
            <a:ext cx="1064907" cy="369332"/>
          </a:xfrm>
          <a:prstGeom prst="rect">
            <a:avLst/>
          </a:prstGeom>
          <a:noFill/>
        </p:spPr>
        <p:txBody>
          <a:bodyPr wrap="none" rtlCol="0">
            <a:spAutoFit/>
          </a:bodyPr>
          <a:lstStyle/>
          <a:p>
            <a:r>
              <a:rPr lang="en-US" dirty="0">
                <a:latin typeface="+mj-lt"/>
              </a:rPr>
              <a:t>Exact </a:t>
            </a:r>
            <a:r>
              <a:rPr lang="en-US" dirty="0" err="1">
                <a:latin typeface="+mj-lt"/>
              </a:rPr>
              <a:t>iff</a:t>
            </a:r>
            <a:r>
              <a:rPr lang="en-US" dirty="0">
                <a:latin typeface="+mj-lt"/>
              </a:rPr>
              <a:t>: </a:t>
            </a:r>
          </a:p>
        </p:txBody>
      </p:sp>
      <mc:AlternateContent xmlns:mc="http://schemas.openxmlformats.org/markup-compatibility/2006" xmlns:a14="http://schemas.microsoft.com/office/drawing/2010/main">
        <mc:Choice Requires="a14">
          <p:sp>
            <p:nvSpPr>
              <p:cNvPr id="25" name="TextBox 24"/>
              <p:cNvSpPr txBox="1"/>
              <p:nvPr/>
            </p:nvSpPr>
            <p:spPr>
              <a:xfrm>
                <a:off x="7032115" y="5620193"/>
                <a:ext cx="24075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0" i="1" smtClean="0">
                          <a:latin typeface="Cambria Math" charset="0"/>
                        </a:rPr>
                        <m:t>=</m:t>
                      </m:r>
                      <m:sSup>
                        <m:sSupPr>
                          <m:ctrlPr>
                            <a:rPr lang="en-US" b="0" i="1" smtClean="0">
                              <a:latin typeface="Cambria Math" panose="02040503050406030204" pitchFamily="18" charset="0"/>
                            </a:rPr>
                          </m:ctrlPr>
                        </m:sSupPr>
                        <m:e>
                          <m:r>
                            <a:rPr lang="en-US" b="1" i="1" smtClean="0">
                              <a:latin typeface="Cambria Math" charset="0"/>
                            </a:rPr>
                            <m:t>𝑨</m:t>
                          </m:r>
                        </m:e>
                        <m:sup>
                          <m:r>
                            <a:rPr lang="en-US" b="0" i="1" smtClean="0">
                              <a:latin typeface="Cambria Math" charset="0"/>
                            </a:rPr>
                            <m:t>−1</m:t>
                          </m:r>
                        </m:sup>
                      </m:sSup>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032115" y="5620193"/>
                <a:ext cx="2407535" cy="276999"/>
              </a:xfrm>
              <a:prstGeom prst="rect">
                <a:avLst/>
              </a:prstGeom>
              <a:blipFill>
                <a:blip r:embed="rId9"/>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205737" y="5943603"/>
                <a:ext cx="24075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𝟏</m:t>
                          </m:r>
                        </m:sub>
                      </m:sSub>
                      <m:r>
                        <a:rPr lang="en-US" b="0" i="1" smtClean="0">
                          <a:latin typeface="Cambria Math" charset="0"/>
                        </a:rPr>
                        <m:t>=−</m:t>
                      </m:r>
                      <m:r>
                        <a:rPr lang="en-US" b="1" i="1" smtClean="0">
                          <a:latin typeface="Cambria Math" charset="0"/>
                        </a:rPr>
                        <m:t>𝑫</m:t>
                      </m:r>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charset="0"/>
                        </a:rPr>
                        <m:t>𝑮</m:t>
                      </m:r>
                    </m:oMath>
                  </m:oMathPara>
                </a14:m>
                <a:endParaRPr lang="en-US"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7205737" y="5943603"/>
                <a:ext cx="2407535" cy="276999"/>
              </a:xfrm>
              <a:prstGeom prst="rect">
                <a:avLst/>
              </a:prstGeom>
              <a:blipFill>
                <a:blip r:embed="rId10"/>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212830-D89C-1EA5-2E22-009D0659C83E}"/>
                  </a:ext>
                </a:extLst>
              </p:cNvPr>
              <p:cNvSpPr txBox="1"/>
              <p:nvPr/>
            </p:nvSpPr>
            <p:spPr>
              <a:xfrm>
                <a:off x="960911" y="1910727"/>
                <a:ext cx="7012929" cy="543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𝑨</m:t>
                                </m:r>
                              </m:e>
                              <m:e>
                                <m:r>
                                  <a:rPr lang="en-US" b="0" i="1" smtClean="0">
                                    <a:latin typeface="Cambria Math" charset="0"/>
                                  </a:rPr>
                                  <m:t>0</m:t>
                                </m:r>
                              </m:e>
                            </m:mr>
                            <m:mr>
                              <m:e>
                                <m:r>
                                  <a:rPr lang="en-US" b="1" i="1" smtClean="0">
                                    <a:latin typeface="Cambria Math" charset="0"/>
                                  </a:rPr>
                                  <m:t>𝑫</m:t>
                                </m:r>
                              </m:e>
                              <m:e>
                                <m:sSub>
                                  <m:sSubPr>
                                    <m:ctrlPr>
                                      <a:rPr lang="en-US" b="0" i="1" smtClean="0">
                                        <a:latin typeface="Cambria Math" panose="02040503050406030204" pitchFamily="18" charset="0"/>
                                      </a:rPr>
                                    </m:ctrlPr>
                                  </m:sSubPr>
                                  <m:e>
                                    <m:r>
                                      <a:rPr lang="en-US" b="1" i="1" smtClean="0">
                                        <a:latin typeface="Cambria Math" charset="0"/>
                                      </a:rPr>
                                      <m:t>𝑩</m:t>
                                    </m:r>
                                  </m:e>
                                  <m:sub>
                                    <m:r>
                                      <a:rPr lang="en-US" b="0" i="1" smtClean="0">
                                        <a:latin typeface="Cambria Math" charset="0"/>
                                      </a:rPr>
                                      <m:t>1</m:t>
                                    </m:r>
                                  </m:sub>
                                </m:sSub>
                              </m:e>
                            </m:mr>
                          </m:m>
                        </m:e>
                      </m:d>
                      <m:d>
                        <m:dPr>
                          <m:begChr m:val="["/>
                          <m:endChr m:val="]"/>
                          <m:ctrlPr>
                            <a:rPr lang="mr-IN" i="1" smtClean="0">
                              <a:latin typeface="Cambria Math" panose="02040503050406030204" pitchFamily="18" charset="0"/>
                            </a:rPr>
                          </m:ctrlPr>
                        </m:dPr>
                        <m:e>
                          <m:m>
                            <m:mPr>
                              <m:mcs>
                                <m:mc>
                                  <m:mcPr>
                                    <m:count m:val="2"/>
                                    <m:mcJc m:val="center"/>
                                  </m:mcPr>
                                </m:mc>
                              </m:mcs>
                              <m:ctrlPr>
                                <a:rPr lang="mr-IN" i="1" smtClean="0">
                                  <a:latin typeface="Cambria Math" panose="02040503050406030204" pitchFamily="18" charset="0"/>
                                </a:rPr>
                              </m:ctrlPr>
                            </m:mPr>
                            <m:mr>
                              <m:e>
                                <m:r>
                                  <m:rPr>
                                    <m:brk m:alnAt="7"/>
                                  </m:rPr>
                                  <a:rPr lang="en-US" b="1" i="1" smtClean="0">
                                    <a:latin typeface="Cambria Math" charset="0"/>
                                  </a:rPr>
                                  <m:t>𝑰</m:t>
                                </m:r>
                              </m:e>
                              <m:e>
                                <m:sSub>
                                  <m:sSubPr>
                                    <m:ctrlPr>
                                      <a:rPr lang="en-US" b="1" i="1" smtClean="0">
                                        <a:latin typeface="Cambria Math" panose="02040503050406030204" pitchFamily="18" charset="0"/>
                                      </a:rPr>
                                    </m:ctrlPr>
                                  </m:sSubPr>
                                  <m:e>
                                    <m:r>
                                      <a:rPr lang="en-US" b="1" i="1" smtClean="0">
                                        <a:latin typeface="Cambria Math" charset="0"/>
                                      </a:rPr>
                                      <m:t>𝑩</m:t>
                                    </m:r>
                                  </m:e>
                                  <m:sub>
                                    <m:r>
                                      <a:rPr lang="en-US" b="1" i="1" smtClean="0">
                                        <a:latin typeface="Cambria Math" charset="0"/>
                                      </a:rPr>
                                      <m:t>𝟐</m:t>
                                    </m:r>
                                  </m:sub>
                                </m:sSub>
                                <m:r>
                                  <a:rPr lang="en-US" b="1" i="1" smtClean="0">
                                    <a:latin typeface="Cambria Math" panose="02040503050406030204" pitchFamily="18" charset="0"/>
                                  </a:rPr>
                                  <m:t>𝑮</m:t>
                                </m:r>
                              </m:e>
                            </m:mr>
                            <m:mr>
                              <m:e>
                                <m:r>
                                  <a:rPr lang="en-US" b="0" i="1" smtClean="0">
                                    <a:latin typeface="Cambria Math" charset="0"/>
                                  </a:rPr>
                                  <m:t>0</m:t>
                                </m:r>
                              </m:e>
                              <m:e>
                                <m:r>
                                  <a:rPr lang="en-US" b="1" i="1" smtClean="0">
                                    <a:latin typeface="Cambria Math" charset="0"/>
                                  </a:rPr>
                                  <m:t>𝑰</m:t>
                                </m:r>
                              </m:e>
                            </m:mr>
                          </m:m>
                        </m:e>
                      </m:d>
                      <m:r>
                        <a:rPr lang="mr-IN" i="1" smtClean="0">
                          <a:latin typeface="Cambria Math" charset="0"/>
                          <a:ea typeface="Cambria Math" charset="0"/>
                          <a:cs typeface="Cambria Math" charset="0"/>
                        </a:rPr>
                        <m:t>≈</m:t>
                      </m:r>
                      <m:d>
                        <m:dPr>
                          <m:begChr m:val="["/>
                          <m:endChr m:val="]"/>
                          <m:ctrlPr>
                            <a:rPr lang="mr-IN" i="1" smtClean="0">
                              <a:latin typeface="Cambria Math" panose="02040503050406030204" pitchFamily="18" charset="0"/>
                              <a:ea typeface="Cambria Math" charset="0"/>
                              <a:cs typeface="Cambria Math" charset="0"/>
                            </a:rPr>
                          </m:ctrlPr>
                        </m:dPr>
                        <m:e>
                          <m:m>
                            <m:mPr>
                              <m:mcs>
                                <m:mc>
                                  <m:mcPr>
                                    <m:count m:val="2"/>
                                    <m:mcJc m:val="center"/>
                                  </m:mcPr>
                                </m:mc>
                              </m:mcs>
                              <m:ctrlPr>
                                <a:rPr lang="mr-IN" i="1" smtClean="0">
                                  <a:latin typeface="Cambria Math" panose="02040503050406030204" pitchFamily="18" charset="0"/>
                                  <a:ea typeface="Cambria Math" charset="0"/>
                                  <a:cs typeface="Cambria Math" charset="0"/>
                                </a:rPr>
                              </m:ctrlPr>
                            </m:mPr>
                            <m:mr>
                              <m:e>
                                <m:r>
                                  <m:rPr>
                                    <m:brk m:alnAt="7"/>
                                  </m:rPr>
                                  <a:rPr lang="en-US" b="1" i="1" smtClean="0">
                                    <a:latin typeface="Cambria Math" charset="0"/>
                                    <a:ea typeface="Cambria Math" charset="0"/>
                                    <a:cs typeface="Cambria Math" charset="0"/>
                                  </a:rPr>
                                  <m:t>𝑨</m:t>
                                </m:r>
                              </m:e>
                              <m:e>
                                <m:r>
                                  <a:rPr lang="en-US" b="1" i="1" smtClean="0">
                                    <a:latin typeface="Cambria Math" charset="0"/>
                                    <a:ea typeface="Cambria Math" charset="0"/>
                                    <a:cs typeface="Cambria Math" charset="0"/>
                                  </a:rPr>
                                  <m:t>𝑨</m:t>
                                </m:r>
                                <m:sSub>
                                  <m:sSubPr>
                                    <m:ctrlPr>
                                      <a:rPr lang="en-US" i="1" smtClean="0">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𝑩</m:t>
                                    </m:r>
                                  </m:e>
                                  <m:sub>
                                    <m:r>
                                      <a:rPr lang="en-US" i="1">
                                        <a:latin typeface="Cambria Math" charset="0"/>
                                        <a:ea typeface="Cambria Math" charset="0"/>
                                        <a:cs typeface="Cambria Math" charset="0"/>
                                      </a:rPr>
                                      <m:t>2</m:t>
                                    </m:r>
                                  </m:sub>
                                </m:sSub>
                                <m:r>
                                  <a:rPr lang="en-US" b="1" i="1">
                                    <a:latin typeface="Cambria Math" charset="0"/>
                                    <a:ea typeface="Cambria Math" charset="0"/>
                                    <a:cs typeface="Cambria Math" charset="0"/>
                                  </a:rPr>
                                  <m:t>𝑮</m:t>
                                </m:r>
                              </m:e>
                            </m:mr>
                            <m:mr>
                              <m:e>
                                <m:r>
                                  <a:rPr lang="en-US" b="1" i="1" smtClean="0">
                                    <a:latin typeface="Cambria Math" charset="0"/>
                                    <a:ea typeface="Cambria Math" charset="0"/>
                                    <a:cs typeface="Cambria Math" charset="0"/>
                                  </a:rPr>
                                  <m:t>𝑫</m:t>
                                </m:r>
                              </m:e>
                              <m:e>
                                <m:r>
                                  <a:rPr lang="en-US" b="0" i="1" smtClean="0">
                                    <a:latin typeface="Cambria Math" charset="0"/>
                                    <a:ea typeface="Cambria Math" charset="0"/>
                                    <a:cs typeface="Cambria Math" charset="0"/>
                                  </a:rPr>
                                  <m:t>(</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𝟏</m:t>
                                    </m:r>
                                  </m:sub>
                                </m:sSub>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𝑫</m:t>
                                </m:r>
                                <m:sSub>
                                  <m:sSubPr>
                                    <m:ctrlPr>
                                      <a:rPr lang="en-US" b="1" i="1" smtClean="0">
                                        <a:latin typeface="Cambria Math" panose="02040503050406030204" pitchFamily="18" charset="0"/>
                                        <a:ea typeface="Cambria Math" charset="0"/>
                                        <a:cs typeface="Cambria Math" charset="0"/>
                                      </a:rPr>
                                    </m:ctrlPr>
                                  </m:sSubPr>
                                  <m:e>
                                    <m:r>
                                      <a:rPr lang="en-US" b="1" i="1" smtClean="0">
                                        <a:latin typeface="Cambria Math" charset="0"/>
                                        <a:ea typeface="Cambria Math" charset="0"/>
                                        <a:cs typeface="Cambria Math" charset="0"/>
                                      </a:rPr>
                                      <m:t>𝑩</m:t>
                                    </m:r>
                                  </m:e>
                                  <m:sub>
                                    <m:r>
                                      <a:rPr lang="en-US" b="1" i="1" smtClean="0">
                                        <a:latin typeface="Cambria Math" charset="0"/>
                                        <a:ea typeface="Cambria Math" charset="0"/>
                                        <a:cs typeface="Cambria Math" charset="0"/>
                                      </a:rPr>
                                      <m:t>𝟐</m:t>
                                    </m:r>
                                  </m:sub>
                                </m:sSub>
                                <m:r>
                                  <a:rPr lang="en-US" b="1" i="1" smtClean="0">
                                    <a:latin typeface="Cambria Math" charset="0"/>
                                    <a:ea typeface="Cambria Math" charset="0"/>
                                    <a:cs typeface="Cambria Math" charset="0"/>
                                  </a:rPr>
                                  <m:t>𝑮</m:t>
                                </m:r>
                                <m:r>
                                  <a:rPr lang="en-US" b="0" i="1" smtClean="0">
                                    <a:latin typeface="Cambria Math" charset="0"/>
                                    <a:ea typeface="Cambria Math" charset="0"/>
                                    <a:cs typeface="Cambria Math" charset="0"/>
                                  </a:rPr>
                                  <m:t>)</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𝑛</m:t>
                                    </m:r>
                                    <m:r>
                                      <a:rPr lang="en-US" b="0" i="1" smtClean="0">
                                        <a:latin typeface="Cambria Math" charset="0"/>
                                      </a:rPr>
                                      <m:t>+1</m:t>
                                    </m:r>
                                  </m:sup>
                                </m:sSup>
                              </m:e>
                            </m:mr>
                            <m:mr>
                              <m:e>
                                <m:sSup>
                                  <m:sSupPr>
                                    <m:ctrlPr>
                                      <a:rPr lang="mr-IN" i="1" smtClean="0">
                                        <a:latin typeface="Cambria Math" panose="02040503050406030204" pitchFamily="18" charset="0"/>
                                      </a:rPr>
                                    </m:ctrlPr>
                                  </m:sSupPr>
                                  <m:e>
                                    <m:r>
                                      <a:rPr lang="en-US" b="0" i="1" smtClean="0">
                                        <a:latin typeface="Cambria Math" charset="0"/>
                                      </a:rPr>
                                      <m:t>𝑝</m:t>
                                    </m:r>
                                  </m:e>
                                  <m:sup>
                                    <m:r>
                                      <a:rPr lang="en-US" b="0" i="1" smtClean="0">
                                        <a:latin typeface="Cambria Math" charset="0"/>
                                      </a:rPr>
                                      <m:t>𝑛</m:t>
                                    </m:r>
                                    <m:r>
                                      <a:rPr lang="en-US" b="0" i="1" smtClean="0">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oMath>
                  </m:oMathPara>
                </a14:m>
                <a:endParaRPr lang="en-US" dirty="0"/>
              </a:p>
            </p:txBody>
          </p:sp>
        </mc:Choice>
        <mc:Fallback xmlns="">
          <p:sp>
            <p:nvSpPr>
              <p:cNvPr id="3" name="TextBox 2">
                <a:extLst>
                  <a:ext uri="{FF2B5EF4-FFF2-40B4-BE49-F238E27FC236}">
                    <a16:creationId xmlns:a16="http://schemas.microsoft.com/office/drawing/2014/main" id="{8D212830-D89C-1EA5-2E22-009D0659C83E}"/>
                  </a:ext>
                </a:extLst>
              </p:cNvPr>
              <p:cNvSpPr txBox="1">
                <a:spLocks noRot="1" noChangeAspect="1" noMove="1" noResize="1" noEditPoints="1" noAdjustHandles="1" noChangeArrowheads="1" noChangeShapeType="1" noTextEdit="1"/>
              </p:cNvSpPr>
              <p:nvPr/>
            </p:nvSpPr>
            <p:spPr>
              <a:xfrm>
                <a:off x="960911" y="1910727"/>
                <a:ext cx="7012929" cy="543418"/>
              </a:xfrm>
              <a:prstGeom prst="rect">
                <a:avLst/>
              </a:prstGeom>
              <a:blipFill>
                <a:blip r:embed="rId11"/>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13609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2018_4x3">
  <a:themeElements>
    <a:clrScheme name="Sandia 2018">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2018" id="{0FFEE870-C493-D14B-ABEE-ECDD0A28A84D}" vid="{651A9348-1C84-5A4F-98B3-A94AD4D118C6}"/>
    </a:ext>
  </a:extLst>
</a:theme>
</file>

<file path=ppt/theme/theme2.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Sandia2018</Template>
  <TotalTime>4171</TotalTime>
  <Words>2734</Words>
  <Application>Microsoft Macintosh PowerPoint</Application>
  <PresentationFormat>On-screen Show (4:3)</PresentationFormat>
  <Paragraphs>502</Paragraphs>
  <Slides>29</Slides>
  <Notes>2</Notes>
  <HiddenSlides>0</HiddenSlides>
  <MMClips>1</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5" baseType="lpstr">
      <vt:lpstr>Arial</vt:lpstr>
      <vt:lpstr>Calibri</vt:lpstr>
      <vt:lpstr>Cambria Math</vt:lpstr>
      <vt:lpstr>Courier New</vt:lpstr>
      <vt:lpstr>Garamond</vt:lpstr>
      <vt:lpstr>Gill Sans MT</vt:lpstr>
      <vt:lpstr>Open Sans</vt:lpstr>
      <vt:lpstr>Open Sans bold</vt:lpstr>
      <vt:lpstr>Open Sans Light</vt:lpstr>
      <vt:lpstr>symbol</vt:lpstr>
      <vt:lpstr>symbol</vt:lpstr>
      <vt:lpstr>Trebuchet MS</vt:lpstr>
      <vt:lpstr>Wingdings</vt:lpstr>
      <vt:lpstr>Sandia2018_4x3</vt:lpstr>
      <vt:lpstr>Sandia Angles</vt:lpstr>
      <vt:lpstr>Equation</vt:lpstr>
      <vt:lpstr>Stanford ME469: Splitting and Stabilization Errors</vt:lpstr>
      <vt:lpstr>Splitting and Stabilization Errors: Outline</vt:lpstr>
      <vt:lpstr>Standard Incompressible Equation Set</vt:lpstr>
      <vt:lpstr>Standard Incompressible Equation Set</vt:lpstr>
      <vt:lpstr>Exploration of the Pressure Singularity: Ramifications</vt:lpstr>
      <vt:lpstr>Introduction to Block Matrix Form</vt:lpstr>
      <vt:lpstr>Equally Valid Pressure Projection Derivations</vt:lpstr>
      <vt:lpstr>Introduction to Block Matrix Form for Fluids</vt:lpstr>
      <vt:lpstr>Introduction to Block Matrix Form</vt:lpstr>
      <vt:lpstr>Recall Mesh Structure… ”co-located”, or “equal-order”</vt:lpstr>
      <vt:lpstr>Staggered…..</vt:lpstr>
      <vt:lpstr>Staggered…..</vt:lpstr>
      <vt:lpstr>Incremental Pressure-Projection    without Pressure Stabilization</vt:lpstr>
      <vt:lpstr>The Role of Pressure Stabilization (L!=DG) in an Equal-Order Approach</vt:lpstr>
      <vt:lpstr>Incremental Approximate Pressure-Projection   with Pressure Stabilization Errors</vt:lpstr>
      <vt:lpstr>Non-Incremental Pressure-Projection: “Pressure-Free”    with or without Pressure Stabilization</vt:lpstr>
      <vt:lpstr>Sensitivity to chosen t</vt:lpstr>
      <vt:lpstr>Monolithic Staggered or Equal-order Interpolation (Collocated)</vt:lpstr>
      <vt:lpstr>The Choice of the B1 can Vary by The Method..</vt:lpstr>
      <vt:lpstr>Code Verification To Establish Accuracy</vt:lpstr>
      <vt:lpstr>Splitting and Stabilization Errors: Conclusion</vt:lpstr>
      <vt:lpstr>Stanford ME469: Splitting and Stabilization Errors Review</vt:lpstr>
      <vt:lpstr>Introduction to Block Matrix Form for Fluids</vt:lpstr>
      <vt:lpstr>Coupling Definitions: Monolithic</vt:lpstr>
      <vt:lpstr>Coupling Definitions: Segregated</vt:lpstr>
      <vt:lpstr>Incremental Approximate Pressure-Projection   with Pressure Stabilization Errors</vt:lpstr>
      <vt:lpstr>The Role of Pressure Stabilization (L!=DG) in an Equal-Order Approach</vt:lpstr>
      <vt:lpstr>First, The Role of (m ) ̇ </vt:lpstr>
      <vt:lpstr>Wait, What is an alternative view of what L-DG 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Domino, Stefan Paul</cp:lastModifiedBy>
  <cp:revision>146</cp:revision>
  <cp:lastPrinted>2023-05-15T19:14:54Z</cp:lastPrinted>
  <dcterms:created xsi:type="dcterms:W3CDTF">2017-10-14T01:15:26Z</dcterms:created>
  <dcterms:modified xsi:type="dcterms:W3CDTF">2024-04-30T17:36:04Z</dcterms:modified>
</cp:coreProperties>
</file>